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20" r:id="rId3"/>
    <p:sldMasterId id="2147483732" r:id="rId4"/>
    <p:sldMasterId id="2147483744" r:id="rId5"/>
    <p:sldMasterId id="2147483756" r:id="rId6"/>
    <p:sldMasterId id="2147483768" r:id="rId7"/>
    <p:sldMasterId id="2147483840" r:id="rId8"/>
    <p:sldMasterId id="2147483852" r:id="rId9"/>
    <p:sldMasterId id="2147483864" r:id="rId10"/>
    <p:sldMasterId id="2147483888" r:id="rId11"/>
  </p:sldMasterIdLst>
  <p:handoutMasterIdLst>
    <p:handoutMasterId r:id="rId34"/>
  </p:handoutMasterIdLst>
  <p:sldIdLst>
    <p:sldId id="256" r:id="rId12"/>
    <p:sldId id="267" r:id="rId13"/>
    <p:sldId id="268" r:id="rId14"/>
    <p:sldId id="257" r:id="rId15"/>
    <p:sldId id="258" r:id="rId16"/>
    <p:sldId id="260" r:id="rId17"/>
    <p:sldId id="269" r:id="rId18"/>
    <p:sldId id="270" r:id="rId19"/>
    <p:sldId id="271" r:id="rId20"/>
    <p:sldId id="272" r:id="rId21"/>
    <p:sldId id="273" r:id="rId22"/>
    <p:sldId id="278" r:id="rId23"/>
    <p:sldId id="277" r:id="rId24"/>
    <p:sldId id="276" r:id="rId25"/>
    <p:sldId id="275" r:id="rId26"/>
    <p:sldId id="274" r:id="rId27"/>
    <p:sldId id="264" r:id="rId28"/>
    <p:sldId id="279" r:id="rId29"/>
    <p:sldId id="262" r:id="rId30"/>
    <p:sldId id="263" r:id="rId31"/>
    <p:sldId id="265"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autoAdjust="0"/>
    <p:restoredTop sz="94660"/>
  </p:normalViewPr>
  <p:slideViewPr>
    <p:cSldViewPr>
      <p:cViewPr varScale="1">
        <p:scale>
          <a:sx n="67" d="100"/>
          <a:sy n="67" d="100"/>
        </p:scale>
        <p:origin x="1410" y="6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E47E25-C7DF-4E89-84D5-EBF8B72CC634}" type="datetimeFigureOut">
              <a:rPr lang="en-US" smtClean="0"/>
              <a:t>3/3/2015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CF7068-CDBF-4927-8141-67ABED72354D}" type="slidenum">
              <a:rPr lang="en-US" smtClean="0"/>
              <a:t>‹#›</a:t>
            </a:fld>
            <a:endParaRPr lang="en-US"/>
          </a:p>
        </p:txBody>
      </p:sp>
    </p:spTree>
    <p:extLst>
      <p:ext uri="{BB962C8B-B14F-4D97-AF65-F5344CB8AC3E}">
        <p14:creationId xmlns:p14="http://schemas.microsoft.com/office/powerpoint/2010/main" val="28645478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54BE272-7B68-404B-8202-C3E7106C19DF}" type="slidenum">
              <a:rPr lang="en-US" smtClean="0"/>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54BE272-7B68-404B-8202-C3E7106C19DF}"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354BE272-7B68-404B-8202-C3E7106C19DF}"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4BE272-7B68-404B-8202-C3E7106C19DF}"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4BE272-7B68-404B-8202-C3E7106C19DF}"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4BE272-7B68-404B-8202-C3E7106C19DF}"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758B4FB-2F8C-4800-AE06-E684895EFC47}" type="datetimeFigureOut">
              <a:rPr lang="en-US" smtClean="0"/>
              <a:t>3/3/2015</a:t>
            </a:fld>
            <a:endParaRPr lang="en-US"/>
          </a:p>
        </p:txBody>
      </p:sp>
      <p:sp>
        <p:nvSpPr>
          <p:cNvPr id="16" name="Slide Number Placeholder 15"/>
          <p:cNvSpPr>
            <a:spLocks noGrp="1"/>
          </p:cNvSpPr>
          <p:nvPr>
            <p:ph type="sldNum" sz="quarter" idx="11"/>
          </p:nvPr>
        </p:nvSpPr>
        <p:spPr/>
        <p:txBody>
          <a:bodyPr/>
          <a:lstStyle/>
          <a:p>
            <a:fld id="{354BE272-7B68-404B-8202-C3E7106C19D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758B4FB-2F8C-4800-AE06-E684895EFC47}" type="datetimeFigureOut">
              <a:rPr lang="en-US" smtClean="0"/>
              <a:t>3/3/2015</a:t>
            </a:fld>
            <a:endParaRPr lang="en-US"/>
          </a:p>
        </p:txBody>
      </p:sp>
      <p:sp>
        <p:nvSpPr>
          <p:cNvPr id="15" name="Slide Number Placeholder 14"/>
          <p:cNvSpPr>
            <a:spLocks noGrp="1"/>
          </p:cNvSpPr>
          <p:nvPr>
            <p:ph type="sldNum" sz="quarter" idx="15"/>
          </p:nvPr>
        </p:nvSpPr>
        <p:spPr/>
        <p:txBody>
          <a:bodyPr/>
          <a:lstStyle>
            <a:lvl1pPr algn="ctr">
              <a:defRPr/>
            </a:lvl1pPr>
          </a:lstStyle>
          <a:p>
            <a:fld id="{354BE272-7B68-404B-8202-C3E7106C19D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758B4FB-2F8C-4800-AE06-E684895EFC47}" type="datetimeFigureOut">
              <a:rPr lang="en-US" smtClean="0"/>
              <a:t>3/3/2015</a:t>
            </a:fld>
            <a:endParaRPr lang="en-US"/>
          </a:p>
        </p:txBody>
      </p:sp>
      <p:sp>
        <p:nvSpPr>
          <p:cNvPr id="9" name="Slide Number Placeholder 8"/>
          <p:cNvSpPr>
            <a:spLocks noGrp="1"/>
          </p:cNvSpPr>
          <p:nvPr>
            <p:ph type="sldNum" sz="quarter" idx="15"/>
          </p:nvPr>
        </p:nvSpPr>
        <p:spPr/>
        <p:txBody>
          <a:bodyPr/>
          <a:lstStyle/>
          <a:p>
            <a:fld id="{354BE272-7B68-404B-8202-C3E7106C19D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758B4FB-2F8C-4800-AE06-E684895EFC47}" type="datetimeFigureOut">
              <a:rPr lang="en-US" smtClean="0"/>
              <a:t>3/3/2015</a:t>
            </a:fld>
            <a:endParaRPr lang="en-US"/>
          </a:p>
        </p:txBody>
      </p:sp>
      <p:sp>
        <p:nvSpPr>
          <p:cNvPr id="9" name="Slide Number Placeholder 8"/>
          <p:cNvSpPr>
            <a:spLocks noGrp="1"/>
          </p:cNvSpPr>
          <p:nvPr>
            <p:ph type="sldNum" sz="quarter" idx="11"/>
          </p:nvPr>
        </p:nvSpPr>
        <p:spPr/>
        <p:txBody>
          <a:bodyPr/>
          <a:lstStyle/>
          <a:p>
            <a:fld id="{354BE272-7B68-404B-8202-C3E7106C19D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354BE272-7B68-404B-8202-C3E7106C19DF}" type="slidenum">
              <a:rPr lang="en-US" smtClean="0"/>
              <a:t>‹#›</a:t>
            </a:fld>
            <a:endParaRPr lang="en-US"/>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54BE272-7B68-404B-8202-C3E7106C19DF}"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58B4FB-2F8C-4800-AE06-E684895EFC47}" type="datetimeFigureOut">
              <a:rPr lang="en-US" smtClean="0"/>
              <a:t>3/3/2015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8B4FB-2F8C-4800-AE06-E684895EFC47}" type="datetimeFigureOut">
              <a:rPr lang="en-US" smtClean="0"/>
              <a:t>3/3/2015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8B4FB-2F8C-4800-AE06-E684895EFC47}" type="datetimeFigureOut">
              <a:rPr lang="en-US" smtClean="0"/>
              <a:t>3/3/2015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7758B4FB-2F8C-4800-AE06-E684895EFC47}" type="datetimeFigureOut">
              <a:rPr lang="en-US" smtClean="0"/>
              <a:t>3/3/2015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BE272-7B68-404B-8202-C3E7106C19DF}"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8B4FB-2F8C-4800-AE06-E684895EFC47}" type="datetimeFigureOut">
              <a:rPr lang="en-US" smtClean="0"/>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BE272-7B68-404B-8202-C3E7106C19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54BE272-7B68-404B-8202-C3E7106C1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354BE272-7B68-404B-8202-C3E7106C1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54BE272-7B68-404B-8202-C3E7106C1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54BE272-7B68-404B-8202-C3E7106C1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54BE272-7B68-404B-8202-C3E7106C1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758B4FB-2F8C-4800-AE06-E684895EFC47}" type="datetimeFigureOut">
              <a:rPr lang="en-US" smtClean="0"/>
              <a:t>3/3/2015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354BE272-7B68-404B-8202-C3E7106C19D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54BE272-7B68-404B-8202-C3E7106C1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758B4FB-2F8C-4800-AE06-E684895EFC47}" type="datetimeFigureOut">
              <a:rPr lang="en-US" smtClean="0"/>
              <a:t>3/3/2015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54BE272-7B68-404B-8202-C3E7106C19D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54BE272-7B68-404B-8202-C3E7106C19DF}" type="slidenum">
              <a:rPr lang="en-US" smtClean="0"/>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354BE272-7B68-404B-8202-C3E7106C19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758B4FB-2F8C-4800-AE06-E684895EFC47}" type="datetimeFigureOut">
              <a:rPr lang="en-US" smtClean="0"/>
              <a:t>3/3/2015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354BE272-7B68-404B-8202-C3E7106C19D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1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1.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01.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9.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12.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8.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0.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 I Lay Dying Still"/>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39000"/>
                    </a14:imgEffect>
                  </a14:imgLayer>
                </a14:imgProps>
              </a:ext>
              <a:ext uri="{28A0092B-C50C-407E-A947-70E740481C1C}">
                <a14:useLocalDpi xmlns:a14="http://schemas.microsoft.com/office/drawing/2010/main" val="0"/>
              </a:ext>
            </a:extLst>
          </a:blip>
          <a:srcRect/>
          <a:stretch>
            <a:fillRect/>
          </a:stretch>
        </p:blipFill>
        <p:spPr bwMode="auto">
          <a:xfrm>
            <a:off x="13855" y="0"/>
            <a:ext cx="9100664" cy="6858000"/>
          </a:xfrm>
          <a:prstGeom prst="rect">
            <a:avLst/>
          </a:prstGeom>
          <a:noFill/>
          <a:effectLst>
            <a:outerShdw blurRad="50800" dist="50800" dir="5400000" algn="ctr" rotWithShape="0">
              <a:srgbClr val="000000"/>
            </a:outerShdw>
          </a:effectLst>
        </p:spPr>
      </p:pic>
      <p:sp>
        <p:nvSpPr>
          <p:cNvPr id="4" name="Rectangle 3"/>
          <p:cNvSpPr/>
          <p:nvPr/>
        </p:nvSpPr>
        <p:spPr>
          <a:xfrm>
            <a:off x="25530" y="2133600"/>
            <a:ext cx="9092938" cy="2246769"/>
          </a:xfrm>
          <a:prstGeom prst="rect">
            <a:avLst/>
          </a:prstGeom>
          <a:noFill/>
        </p:spPr>
        <p:txBody>
          <a:bodyPr wrap="none" lIns="91440" tIns="45720" rIns="91440" bIns="45720">
            <a:spAutoFit/>
          </a:bodyPr>
          <a:lstStyle/>
          <a:p>
            <a:pPr algn="ctr"/>
            <a:r>
              <a:rPr lang="en-US" sz="7000" b="1" dirty="0" smtClean="0">
                <a:ln w="12700" cmpd="sng">
                  <a:solidFill>
                    <a:schemeClr val="bg1"/>
                  </a:solidFill>
                  <a:prstDash val="solid"/>
                </a:ln>
                <a:effectLst>
                  <a:outerShdw blurRad="38100" dist="38100" dir="2700000" algn="tl">
                    <a:srgbClr val="000000">
                      <a:alpha val="43137"/>
                    </a:srgbClr>
                  </a:outerShdw>
                </a:effectLst>
                <a:latin typeface="Rockwell Extra Bold" pitchFamily="18" charset="0"/>
              </a:rPr>
              <a:t>DAY 4 </a:t>
            </a:r>
          </a:p>
          <a:p>
            <a:pPr algn="ctr"/>
            <a:r>
              <a:rPr lang="en-US" sz="7000" b="1" dirty="0" smtClean="0">
                <a:ln w="12700" cmpd="sng">
                  <a:solidFill>
                    <a:schemeClr val="bg1"/>
                  </a:solidFill>
                  <a:prstDash val="solid"/>
                </a:ln>
                <a:effectLst>
                  <a:outerShdw blurRad="38100" dist="38100" dir="2700000" algn="tl">
                    <a:srgbClr val="000000">
                      <a:alpha val="43137"/>
                    </a:srgbClr>
                  </a:outerShdw>
                </a:effectLst>
              </a:rPr>
              <a:t> STYLE AND NARRATIVE	</a:t>
            </a:r>
            <a:endParaRPr lang="en-US" sz="7000" b="1" dirty="0">
              <a:ln w="12700" cmpd="sng">
                <a:solidFill>
                  <a:schemeClr val="bg1"/>
                </a:solidFill>
                <a:prstDash val="solid"/>
              </a:ln>
              <a:effectLst>
                <a:outerShdw blurRad="38100" dist="38100" dir="2700000" algn="tl">
                  <a:srgbClr val="000000">
                    <a:alpha val="43137"/>
                  </a:srgbClr>
                </a:outerShdw>
              </a:effectLst>
            </a:endParaRPr>
          </a:p>
        </p:txBody>
      </p:sp>
      <p:pic>
        <p:nvPicPr>
          <p:cNvPr id="1026" name="Picture 2" descr="http://www.clker.com/cliparts/1/u/d/Z/I/c/speech-bubble-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92104">
            <a:off x="6647044" y="1523000"/>
            <a:ext cx="2185075" cy="195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55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cap="none"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ADDIE’S NARRATIVE</a:t>
            </a:r>
            <a:endParaRPr lang="en-US" sz="4400" dirty="0"/>
          </a:p>
        </p:txBody>
      </p:sp>
      <p:sp>
        <p:nvSpPr>
          <p:cNvPr id="3" name="Content Placeholder 2"/>
          <p:cNvSpPr>
            <a:spLocks noGrp="1"/>
          </p:cNvSpPr>
          <p:nvPr>
            <p:ph idx="1"/>
          </p:nvPr>
        </p:nvSpPr>
        <p:spPr>
          <a:xfrm>
            <a:off x="838200" y="1600200"/>
            <a:ext cx="7520940" cy="2175972"/>
          </a:xfrm>
        </p:spPr>
        <p:txBody>
          <a:bodyPr>
            <a:normAutofit/>
          </a:bodyPr>
          <a:lstStyle/>
          <a:p>
            <a:pPr>
              <a:buFont typeface="Arial" pitchFamily="34" charset="0"/>
              <a:buChar char="•"/>
            </a:pPr>
            <a:r>
              <a:rPr lang="en-US" sz="2800" dirty="0" smtClean="0">
                <a:latin typeface="Calibri" pitchFamily="34" charset="0"/>
              </a:rPr>
              <a:t>Bringing </a:t>
            </a:r>
            <a:r>
              <a:rPr lang="en-US" sz="2800" dirty="0" smtClean="0">
                <a:latin typeface="Calibri" pitchFamily="34" charset="0"/>
              </a:rPr>
              <a:t>us back in time </a:t>
            </a:r>
            <a:r>
              <a:rPr lang="en-US" sz="1400" b="0" dirty="0" smtClean="0">
                <a:latin typeface="Calibri" pitchFamily="34" charset="0"/>
              </a:rPr>
              <a:t>(</a:t>
            </a:r>
            <a:r>
              <a:rPr lang="en-US" sz="1400" b="0" dirty="0" err="1" smtClean="0">
                <a:latin typeface="Calibri" pitchFamily="34" charset="0"/>
              </a:rPr>
              <a:t>Dorrit</a:t>
            </a:r>
            <a:r>
              <a:rPr lang="en-US" sz="1400" b="0" dirty="0" smtClean="0">
                <a:latin typeface="Calibri" pitchFamily="34" charset="0"/>
              </a:rPr>
              <a:t> Cohn)</a:t>
            </a:r>
          </a:p>
          <a:p>
            <a:pPr>
              <a:buFont typeface="Arial" pitchFamily="34" charset="0"/>
              <a:buChar char="•"/>
            </a:pPr>
            <a:r>
              <a:rPr lang="en-US" sz="2800" dirty="0" smtClean="0">
                <a:latin typeface="Calibri" pitchFamily="34" charset="0"/>
              </a:rPr>
              <a:t>Autobiographical monologue – “lone speaker” </a:t>
            </a:r>
            <a:endParaRPr lang="en-US" sz="2800" dirty="0">
              <a:latin typeface="Calibri" pitchFamily="34" charset="0"/>
            </a:endParaRPr>
          </a:p>
        </p:txBody>
      </p:sp>
    </p:spTree>
    <p:extLst>
      <p:ext uri="{BB962C8B-B14F-4D97-AF65-F5344CB8AC3E}">
        <p14:creationId xmlns:p14="http://schemas.microsoft.com/office/powerpoint/2010/main" val="15119736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4968240" cy="548640"/>
          </a:xfrm>
        </p:spPr>
        <p:txBody>
          <a:bodyPr/>
          <a:lstStyle/>
          <a:p>
            <a:r>
              <a:rPr lang="en-US" sz="4400" b="1" cap="none"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JEWEL’S NARRATIVE</a:t>
            </a:r>
            <a:endParaRPr lang="en-US" sz="4400" dirty="0"/>
          </a:p>
        </p:txBody>
      </p:sp>
      <p:sp>
        <p:nvSpPr>
          <p:cNvPr id="3" name="Content Placeholder 2"/>
          <p:cNvSpPr>
            <a:spLocks noGrp="1"/>
          </p:cNvSpPr>
          <p:nvPr>
            <p:ph idx="1"/>
          </p:nvPr>
        </p:nvSpPr>
        <p:spPr/>
        <p:txBody>
          <a:bodyPr>
            <a:normAutofit/>
          </a:bodyPr>
          <a:lstStyle/>
          <a:p>
            <a:pPr marL="0" indent="0" algn="ctr"/>
            <a:r>
              <a:rPr lang="en-US" sz="1400" b="0" i="1" dirty="0" smtClean="0">
                <a:latin typeface="Calibri" pitchFamily="34" charset="0"/>
              </a:rPr>
              <a:t>(Southeast Missouri State University – Robert Hamblin)</a:t>
            </a:r>
          </a:p>
          <a:p>
            <a:pPr marL="0" indent="0" algn="ctr"/>
            <a:endParaRPr lang="en-US" sz="1900" b="0" i="1" dirty="0" smtClean="0">
              <a:latin typeface="Calibri" pitchFamily="34" charset="0"/>
            </a:endParaRPr>
          </a:p>
          <a:p>
            <a:pPr marL="285750" indent="-285750" algn="ctr">
              <a:buFont typeface="Arial" pitchFamily="34" charset="0"/>
              <a:buChar char="•"/>
            </a:pPr>
            <a:r>
              <a:rPr lang="en-US" sz="1900" b="0" i="1" dirty="0">
                <a:latin typeface="Calibri" pitchFamily="34" charset="0"/>
              </a:rPr>
              <a:t> </a:t>
            </a:r>
            <a:r>
              <a:rPr lang="en-US" sz="1900" b="0" i="1" dirty="0" smtClean="0">
                <a:latin typeface="Calibri" pitchFamily="34" charset="0"/>
              </a:rPr>
              <a:t>“One Lick Less” vs “Chuck. Chuck. Chuck” </a:t>
            </a:r>
          </a:p>
          <a:p>
            <a:pPr marL="0" indent="0" algn="ctr"/>
            <a:endParaRPr lang="en-US" sz="1900" b="0" i="1" dirty="0" smtClean="0">
              <a:latin typeface="Calibri" pitchFamily="34" charset="0"/>
            </a:endParaRPr>
          </a:p>
          <a:p>
            <a:pPr marL="285750" indent="-285750" algn="ctr">
              <a:buFont typeface="Arial" pitchFamily="34" charset="0"/>
              <a:buChar char="•"/>
            </a:pPr>
            <a:r>
              <a:rPr lang="en-US" sz="1900" b="0" i="1" dirty="0">
                <a:latin typeface="Calibri" pitchFamily="34" charset="0"/>
              </a:rPr>
              <a:t> </a:t>
            </a:r>
            <a:r>
              <a:rPr lang="en-US" sz="1900" b="0" i="1" dirty="0" smtClean="0">
                <a:latin typeface="Calibri" pitchFamily="34" charset="0"/>
              </a:rPr>
              <a:t>Jewel’s ‘One Lick Less” : Coffin completion means LESS time Addie has to live </a:t>
            </a:r>
          </a:p>
          <a:p>
            <a:pPr marL="1040130" lvl="5" indent="-285750" algn="ctr">
              <a:buFont typeface="Arial" pitchFamily="34" charset="0"/>
              <a:buChar char="•"/>
            </a:pPr>
            <a:r>
              <a:rPr lang="en-US" sz="1900" i="1" dirty="0" smtClean="0">
                <a:latin typeface="Calibri" pitchFamily="34" charset="0"/>
              </a:rPr>
              <a:t>Time will dissipate the effect of Addie’s death</a:t>
            </a:r>
          </a:p>
          <a:p>
            <a:pPr marL="754380" lvl="5" indent="0" algn="ctr">
              <a:buNone/>
            </a:pPr>
            <a:endParaRPr lang="en-US" sz="1900" i="1" dirty="0" smtClean="0">
              <a:latin typeface="Calibri" pitchFamily="34" charset="0"/>
            </a:endParaRPr>
          </a:p>
          <a:p>
            <a:pPr marL="345186" lvl="2" indent="-285750" algn="ctr">
              <a:buFont typeface="Arial" pitchFamily="34" charset="0"/>
              <a:buChar char="•"/>
            </a:pPr>
            <a:r>
              <a:rPr lang="en-US" sz="1900" b="0" i="1" dirty="0">
                <a:latin typeface="Calibri" pitchFamily="34" charset="0"/>
              </a:rPr>
              <a:t> </a:t>
            </a:r>
            <a:r>
              <a:rPr lang="en-US" sz="1900" i="1" dirty="0" err="1" smtClean="0">
                <a:latin typeface="Calibri" pitchFamily="34" charset="0"/>
              </a:rPr>
              <a:t>Darl’s</a:t>
            </a:r>
            <a:r>
              <a:rPr lang="en-US" sz="1900" i="1" dirty="0" smtClean="0">
                <a:latin typeface="Calibri" pitchFamily="34" charset="0"/>
              </a:rPr>
              <a:t> adze (axe) sound comforts him, knowing Addie is still alive</a:t>
            </a:r>
            <a:endParaRPr lang="en-US" sz="1900" b="0" i="1" dirty="0">
              <a:latin typeface="Calibri" pitchFamily="34" charset="0"/>
            </a:endParaRPr>
          </a:p>
        </p:txBody>
      </p:sp>
    </p:spTree>
    <p:extLst>
      <p:ext uri="{BB962C8B-B14F-4D97-AF65-F5344CB8AC3E}">
        <p14:creationId xmlns:p14="http://schemas.microsoft.com/office/powerpoint/2010/main" val="388176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cap="none"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CASH’S NARRATIVE</a:t>
            </a:r>
            <a:endParaRPr lang="en-US" sz="4800" dirty="0"/>
          </a:p>
        </p:txBody>
      </p:sp>
      <p:sp>
        <p:nvSpPr>
          <p:cNvPr id="3" name="Content Placeholder 2"/>
          <p:cNvSpPr>
            <a:spLocks noGrp="1"/>
          </p:cNvSpPr>
          <p:nvPr>
            <p:ph idx="1"/>
          </p:nvPr>
        </p:nvSpPr>
        <p:spPr>
          <a:xfrm>
            <a:off x="1066800" y="1295400"/>
            <a:ext cx="6873240" cy="3505200"/>
          </a:xfrm>
        </p:spPr>
        <p:txBody>
          <a:bodyPr>
            <a:normAutofit lnSpcReduction="10000"/>
          </a:bodyPr>
          <a:lstStyle/>
          <a:p>
            <a:pPr algn="ctr">
              <a:buFont typeface="Arial" pitchFamily="34" charset="0"/>
              <a:buChar char="•"/>
            </a:pPr>
            <a:r>
              <a:rPr lang="en-US" sz="2400" dirty="0" smtClean="0">
                <a:latin typeface="Calibri" pitchFamily="34" charset="0"/>
              </a:rPr>
              <a:t> Chapter 18: Cash’s first narrative </a:t>
            </a:r>
          </a:p>
          <a:p>
            <a:pPr marL="0" indent="0" algn="ctr"/>
            <a:endParaRPr lang="en-US" sz="2400" dirty="0" smtClean="0">
              <a:latin typeface="Calibri" pitchFamily="34" charset="0"/>
            </a:endParaRPr>
          </a:p>
          <a:p>
            <a:pPr algn="ctr">
              <a:buFont typeface="Arial" pitchFamily="34" charset="0"/>
              <a:buChar char="•"/>
            </a:pPr>
            <a:r>
              <a:rPr lang="en-US" sz="2400" dirty="0">
                <a:latin typeface="Calibri" pitchFamily="34" charset="0"/>
              </a:rPr>
              <a:t> </a:t>
            </a:r>
            <a:r>
              <a:rPr lang="en-US" sz="2400" dirty="0" smtClean="0">
                <a:latin typeface="Calibri" pitchFamily="34" charset="0"/>
              </a:rPr>
              <a:t>Faulkner introduces Cash after he finished coffin </a:t>
            </a:r>
          </a:p>
          <a:p>
            <a:pPr algn="ctr">
              <a:buFont typeface="Arial" pitchFamily="34" charset="0"/>
              <a:buChar char="•"/>
            </a:pPr>
            <a:r>
              <a:rPr lang="en-US" sz="2400" dirty="0" smtClean="0">
                <a:latin typeface="Calibri" pitchFamily="34" charset="0"/>
              </a:rPr>
              <a:t>Started in past tense </a:t>
            </a:r>
          </a:p>
          <a:p>
            <a:pPr algn="ctr">
              <a:buFont typeface="Arial" pitchFamily="34" charset="0"/>
              <a:buChar char="•"/>
            </a:pPr>
            <a:r>
              <a:rPr lang="en-US" sz="2400" dirty="0" smtClean="0">
                <a:latin typeface="Calibri" pitchFamily="34" charset="0"/>
              </a:rPr>
              <a:t>Reviewing his completion of coffin to satisfy himself </a:t>
            </a:r>
          </a:p>
          <a:p>
            <a:pPr algn="ctr">
              <a:buFont typeface="Arial" pitchFamily="34" charset="0"/>
              <a:buChar char="•"/>
            </a:pPr>
            <a:r>
              <a:rPr lang="en-US" sz="2400" dirty="0" smtClean="0">
                <a:latin typeface="Calibri" pitchFamily="34" charset="0"/>
              </a:rPr>
              <a:t>Addie can no longer assure him that she is satisfied</a:t>
            </a:r>
            <a:endParaRPr lang="en-US" sz="2400" dirty="0">
              <a:latin typeface="Calibri" pitchFamily="34" charset="0"/>
            </a:endParaRPr>
          </a:p>
        </p:txBody>
      </p:sp>
      <p:pic>
        <p:nvPicPr>
          <p:cNvPr id="5122" name="Picture 2" descr="http://m5.paperblog.com/i/85/859379/jim-parrack-to-open-a-brooklyn-acting-school--L-u1yYa8.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381214"/>
            <a:ext cx="3048000" cy="229173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1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Rectangle 3"/>
          <p:cNvSpPr/>
          <p:nvPr/>
        </p:nvSpPr>
        <p:spPr>
          <a:xfrm>
            <a:off x="152400" y="838200"/>
            <a:ext cx="5715000" cy="4154984"/>
          </a:xfrm>
          <a:prstGeom prst="rect">
            <a:avLst/>
          </a:prstGeom>
          <a:noFill/>
        </p:spPr>
        <p:txBody>
          <a:bodyPr wrap="square" lIns="91440" tIns="45720" rIns="91440" bIns="45720">
            <a:spAutoFit/>
          </a:bodyPr>
          <a:lstStyle/>
          <a:p>
            <a:pPr algn="ctr"/>
            <a:r>
              <a:rPr lang="en-US" sz="6600" b="1" cap="none" spc="0"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Questions about </a:t>
            </a:r>
            <a:r>
              <a:rPr lang="en-US" sz="6600"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 </a:t>
            </a:r>
            <a:endParaRPr lang="en-US" sz="6600"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endParaRPr>
          </a:p>
          <a:p>
            <a:pPr algn="ctr"/>
            <a:r>
              <a:rPr lang="en-US" sz="6600" b="1" dirty="0" smtClean="0">
                <a:ln w="19050">
                  <a:solidFill>
                    <a:schemeClr val="tx2">
                      <a:tint val="1000"/>
                    </a:schemeClr>
                  </a:solidFill>
                  <a:prstDash val="solid"/>
                </a:ln>
                <a:solidFill>
                  <a:schemeClr val="accent6">
                    <a:lumMod val="75000"/>
                  </a:schemeClr>
                </a:solidFill>
                <a:effectLst>
                  <a:outerShdw blurRad="50000" dist="50800" dir="7500000" algn="tl">
                    <a:srgbClr val="000000">
                      <a:shade val="5000"/>
                      <a:alpha val="35000"/>
                    </a:srgbClr>
                  </a:outerShdw>
                </a:effectLst>
              </a:rPr>
              <a:t>Narrative Style! </a:t>
            </a:r>
          </a:p>
        </p:txBody>
      </p:sp>
      <p:pic>
        <p:nvPicPr>
          <p:cNvPr id="4098" name="Picture 2" descr="http://www.nateomedia.com/images/nateomedia_1999_AsILayDying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610225" y="1295400"/>
            <a:ext cx="2869386" cy="4632740"/>
          </a:xfrm>
          <a:prstGeom prst="hexagon">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192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1" y="457200"/>
            <a:ext cx="4044056" cy="1015663"/>
          </a:xfrm>
          <a:prstGeom prst="rect">
            <a:avLst/>
          </a:prstGeom>
        </p:spPr>
        <p:txBody>
          <a:bodyPr wrap="none">
            <a:spAutoFit/>
          </a:bodyPr>
          <a:lstStyle/>
          <a:p>
            <a:pPr algn="ctr"/>
            <a:r>
              <a:rPr lang="en-US" sz="6000" b="1" u="sng" dirty="0">
                <a:ln w="19050" cmpd="sng">
                  <a:solidFill>
                    <a:schemeClr val="bg2">
                      <a:lumMod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rPr>
              <a:t>Question </a:t>
            </a:r>
            <a:r>
              <a:rPr lang="en-US" sz="6000" b="1" u="sng" dirty="0">
                <a:ln w="19050" cmpd="sng">
                  <a:solidFill>
                    <a:schemeClr val="bg2">
                      <a:lumMod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rPr>
              <a:t>1</a:t>
            </a:r>
            <a:r>
              <a:rPr lang="en-US" sz="6000" b="1" u="sng" dirty="0" smtClean="0">
                <a:ln w="19050" cmpd="sng">
                  <a:solidFill>
                    <a:schemeClr val="bg2">
                      <a:lumMod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rPr>
              <a:t>: </a:t>
            </a:r>
            <a:endParaRPr lang="en-US" sz="6000" b="1" u="sng" dirty="0">
              <a:ln w="19050" cmpd="sng">
                <a:solidFill>
                  <a:schemeClr val="bg2">
                    <a:lumMod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1641029" y="1905000"/>
            <a:ext cx="5791200" cy="4524315"/>
          </a:xfrm>
          <a:prstGeom prst="rect">
            <a:avLst/>
          </a:prstGeom>
        </p:spPr>
        <p:txBody>
          <a:bodyPr wrap="square">
            <a:spAutoFit/>
          </a:bodyPr>
          <a:lstStyle/>
          <a:p>
            <a:pPr algn="ctr"/>
            <a:r>
              <a:rPr lang="en-US" sz="4800" b="1" dirty="0" smtClean="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latin typeface="Calibri" pitchFamily="34" charset="0"/>
              </a:rPr>
              <a:t>Why does Faulkner use interior monologue (stream of consciousness</a:t>
            </a:r>
            <a:r>
              <a:rPr lang="en-US" sz="4800" b="1" dirty="0" smtClean="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latin typeface="Calibri" pitchFamily="34" charset="0"/>
              </a:rPr>
              <a:t>) in his narration? What effect does this have?</a:t>
            </a:r>
            <a:endParaRPr lang="en-US" sz="4800" b="1" dirty="0" smtClean="0">
              <a:ln w="18415" cmpd="sng">
                <a:solidFill>
                  <a:schemeClr val="bg2">
                    <a:lumMod val="10000"/>
                  </a:schemeClr>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3364723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Rectangle 3"/>
          <p:cNvSpPr/>
          <p:nvPr/>
        </p:nvSpPr>
        <p:spPr>
          <a:xfrm>
            <a:off x="2434035" y="381000"/>
            <a:ext cx="4218784" cy="1015663"/>
          </a:xfrm>
          <a:prstGeom prst="rect">
            <a:avLst/>
          </a:prstGeom>
        </p:spPr>
        <p:txBody>
          <a:bodyPr wrap="none">
            <a:spAutoFit/>
          </a:bodyPr>
          <a:lstStyle/>
          <a:p>
            <a:pPr algn="ctr"/>
            <a:r>
              <a:rPr lang="en-US" sz="6000" b="1" u="sng" dirty="0" smtClean="0">
                <a:ln w="1905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rPr>
              <a:t>Question 2 : </a:t>
            </a:r>
            <a:endParaRPr lang="en-US" sz="6000" b="1" u="sng" dirty="0">
              <a:ln w="19050"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ndParaRPr>
          </a:p>
        </p:txBody>
      </p:sp>
      <p:sp>
        <p:nvSpPr>
          <p:cNvPr id="5" name="Rectangle 4"/>
          <p:cNvSpPr/>
          <p:nvPr/>
        </p:nvSpPr>
        <p:spPr>
          <a:xfrm>
            <a:off x="1600200" y="1905000"/>
            <a:ext cx="5667374" cy="4524315"/>
          </a:xfrm>
          <a:prstGeom prst="rect">
            <a:avLst/>
          </a:prstGeom>
        </p:spPr>
        <p:txBody>
          <a:bodyPr wrap="square">
            <a:spAutoFit/>
          </a:bodyPr>
          <a:lstStyle/>
          <a:p>
            <a:pPr algn="ctr"/>
            <a:r>
              <a:rPr lang="en-US" sz="4800" b="1" dirty="0" smtClean="0">
                <a:ln w="18415" cmpd="sng">
                  <a:solidFill>
                    <a:schemeClr val="accent5">
                      <a:lumMod val="60000"/>
                      <a:lumOff val="40000"/>
                    </a:schemeClr>
                  </a:solidFill>
                  <a:prstDash val="solid"/>
                </a:ln>
                <a:solidFill>
                  <a:schemeClr val="tx1">
                    <a:lumMod val="85000"/>
                  </a:schemeClr>
                </a:solidFill>
                <a:effectLst>
                  <a:outerShdw blurRad="63500" dir="3600000" algn="tl" rotWithShape="0">
                    <a:srgbClr val="000000">
                      <a:alpha val="70000"/>
                    </a:srgbClr>
                  </a:outerShdw>
                </a:effectLst>
                <a:latin typeface="Calibri" pitchFamily="34" charset="0"/>
              </a:rPr>
              <a:t>What is the significance of chapters 39,40, and 41</a:t>
            </a:r>
            <a:r>
              <a:rPr lang="en-US" sz="4800" b="1" dirty="0" smtClean="0">
                <a:ln w="18415" cmpd="sng">
                  <a:solidFill>
                    <a:schemeClr val="accent5">
                      <a:lumMod val="60000"/>
                      <a:lumOff val="40000"/>
                    </a:schemeClr>
                  </a:solidFill>
                  <a:prstDash val="solid"/>
                </a:ln>
                <a:solidFill>
                  <a:schemeClr val="tx1">
                    <a:lumMod val="85000"/>
                  </a:schemeClr>
                </a:solidFill>
                <a:effectLst>
                  <a:outerShdw blurRad="63500" dir="3600000" algn="tl" rotWithShape="0">
                    <a:srgbClr val="000000">
                      <a:alpha val="70000"/>
                    </a:srgbClr>
                  </a:outerShdw>
                </a:effectLst>
                <a:latin typeface="Calibri" pitchFamily="34" charset="0"/>
              </a:rPr>
              <a:t>? Think about narration and who is narrating. </a:t>
            </a:r>
            <a:endParaRPr lang="en-US" sz="4800" b="1" dirty="0">
              <a:ln w="18415" cmpd="sng">
                <a:solidFill>
                  <a:schemeClr val="accent5">
                    <a:lumMod val="60000"/>
                    <a:lumOff val="40000"/>
                  </a:schemeClr>
                </a:solidFill>
                <a:prstDash val="solid"/>
              </a:ln>
              <a:solidFill>
                <a:schemeClr val="tx1">
                  <a:lumMod val="85000"/>
                </a:schemeClr>
              </a:solidFill>
              <a:effectLst>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3268302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 name="Rectangle 5"/>
          <p:cNvSpPr/>
          <p:nvPr/>
        </p:nvSpPr>
        <p:spPr>
          <a:xfrm>
            <a:off x="1066800" y="1676400"/>
            <a:ext cx="7010400" cy="3662541"/>
          </a:xfrm>
          <a:prstGeom prst="rect">
            <a:avLst/>
          </a:prstGeom>
          <a:noFill/>
        </p:spPr>
        <p:txBody>
          <a:bodyPr wrap="square" lIns="91440" tIns="45720" rIns="91440" bIns="45720">
            <a:spAutoFit/>
          </a:bodyPr>
          <a:lstStyle/>
          <a:p>
            <a:pPr algn="ctr"/>
            <a:r>
              <a:rPr lang="en-US" sz="5800" b="1" dirty="0" smtClean="0">
                <a:ln w="18415" cmpd="sng">
                  <a:solidFill>
                    <a:schemeClr val="tx2"/>
                  </a:solidFill>
                  <a:prstDash val="solid"/>
                </a:ln>
                <a:solidFill>
                  <a:srgbClr val="FFFFFF"/>
                </a:solidFill>
                <a:effectLst>
                  <a:outerShdw blurRad="63500" dir="3600000" algn="tl" rotWithShape="0">
                    <a:srgbClr val="000000">
                      <a:alpha val="70000"/>
                    </a:srgbClr>
                  </a:outerShdw>
                </a:effectLst>
                <a:latin typeface="Calibri" pitchFamily="34" charset="0"/>
              </a:rPr>
              <a:t>Why would Faulkner change the past and present in the novel? Consider Vernon.</a:t>
            </a:r>
            <a:endParaRPr lang="en-US" sz="5800" b="1" dirty="0">
              <a:ln w="18415" cmpd="sng">
                <a:solidFill>
                  <a:schemeClr val="tx2"/>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7" name="Rectangle 6"/>
          <p:cNvSpPr/>
          <p:nvPr/>
        </p:nvSpPr>
        <p:spPr>
          <a:xfrm>
            <a:off x="2549973" y="457200"/>
            <a:ext cx="4044056" cy="1015663"/>
          </a:xfrm>
          <a:prstGeom prst="rect">
            <a:avLst/>
          </a:prstGeom>
          <a:noFill/>
        </p:spPr>
        <p:txBody>
          <a:bodyPr wrap="none" lIns="91440" tIns="45720" rIns="91440" bIns="45720">
            <a:spAutoFit/>
          </a:bodyPr>
          <a:lstStyle/>
          <a:p>
            <a:pPr algn="ctr"/>
            <a:r>
              <a:rPr lang="en-US" sz="6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rPr>
              <a:t>Question </a:t>
            </a:r>
            <a:r>
              <a:rPr lang="en-US" sz="6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rPr>
              <a:t>3: </a:t>
            </a:r>
            <a:endParaRPr lang="en-US" sz="6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21940547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51voa.com/images/201001/yoknapatawpha_olemiss_se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60" y="1565196"/>
            <a:ext cx="1504624" cy="1330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p:txBody>
          <a:bodyPr/>
          <a:lstStyle/>
          <a:p>
            <a:endParaRPr lang="en-US" dirty="0"/>
          </a:p>
          <a:p>
            <a:endParaRPr lang="en-US" sz="3600" dirty="0" smtClean="0"/>
          </a:p>
          <a:p>
            <a:pPr marL="0" indent="0">
              <a:buNone/>
            </a:pPr>
            <a:r>
              <a:rPr lang="en-US" sz="3600" dirty="0" smtClean="0"/>
              <a:t>Why would Faulkner have minor characters narrate? What purpose does this serve? Consider Samson, </a:t>
            </a:r>
            <a:r>
              <a:rPr lang="en-US" sz="3600" dirty="0" err="1" smtClean="0"/>
              <a:t>Macgowen</a:t>
            </a:r>
            <a:r>
              <a:rPr lang="en-US" sz="3600" dirty="0" smtClean="0"/>
              <a:t>, Mosely, and </a:t>
            </a:r>
            <a:r>
              <a:rPr lang="en-US" sz="3600" dirty="0" err="1" smtClean="0"/>
              <a:t>Armstid</a:t>
            </a:r>
            <a:r>
              <a:rPr lang="en-US" sz="3600" dirty="0" smtClean="0"/>
              <a:t>.</a:t>
            </a:r>
            <a:endParaRPr lang="en-US" sz="3600" dirty="0"/>
          </a:p>
        </p:txBody>
      </p:sp>
      <p:sp>
        <p:nvSpPr>
          <p:cNvPr id="10" name="Title 9"/>
          <p:cNvSpPr>
            <a:spLocks noGrp="1"/>
          </p:cNvSpPr>
          <p:nvPr>
            <p:ph type="title"/>
          </p:nvPr>
        </p:nvSpPr>
        <p:spPr/>
        <p:txBody>
          <a:bodyPr/>
          <a:lstStyle/>
          <a:p>
            <a:r>
              <a:rPr lang="en-US" dirty="0" smtClean="0"/>
              <a:t>Minor Characters</a:t>
            </a:r>
            <a:endParaRPr lang="en-US" dirty="0"/>
          </a:p>
        </p:txBody>
      </p:sp>
    </p:spTree>
    <p:extLst>
      <p:ext uri="{BB962C8B-B14F-4D97-AF65-F5344CB8AC3E}">
        <p14:creationId xmlns:p14="http://schemas.microsoft.com/office/powerpoint/2010/main" val="3046821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1800" b="1" dirty="0" smtClean="0">
                <a:solidFill>
                  <a:schemeClr val="tx1"/>
                </a:solidFill>
                <a:latin typeface="Calibri" pitchFamily="34" charset="0"/>
              </a:rPr>
              <a:t> </a:t>
            </a:r>
            <a:r>
              <a:rPr lang="en-US" sz="1800" b="1" u="sng" dirty="0" smtClean="0">
                <a:solidFill>
                  <a:schemeClr val="tx1"/>
                </a:solidFill>
                <a:latin typeface="Calibri" pitchFamily="34" charset="0"/>
              </a:rPr>
              <a:t>Samson: (Chapter 29, page 114) </a:t>
            </a:r>
          </a:p>
          <a:p>
            <a:pPr marL="411480" lvl="1" indent="0">
              <a:buNone/>
            </a:pPr>
            <a:r>
              <a:rPr lang="en-US" sz="1700" dirty="0">
                <a:solidFill>
                  <a:schemeClr val="tx1"/>
                </a:solidFill>
                <a:latin typeface="Calibri" pitchFamily="34" charset="0"/>
              </a:rPr>
              <a:t>“I notice how it takes a lazy man, a man that hates moving, to get set on moving once he does get started off</a:t>
            </a:r>
            <a:r>
              <a:rPr lang="en-US" sz="1700" dirty="0" smtClean="0">
                <a:solidFill>
                  <a:schemeClr val="tx1"/>
                </a:solidFill>
                <a:latin typeface="Calibri" pitchFamily="34" charset="0"/>
              </a:rPr>
              <a:t>”</a:t>
            </a:r>
          </a:p>
          <a:p>
            <a:pPr marL="411480" lvl="1" indent="0">
              <a:buNone/>
            </a:pPr>
            <a:r>
              <a:rPr lang="en-US" sz="1700" dirty="0" smtClean="0">
                <a:solidFill>
                  <a:schemeClr val="tx1"/>
                </a:solidFill>
                <a:latin typeface="Calibri" pitchFamily="34" charset="0"/>
              </a:rPr>
              <a:t>“A woman that’s been dead in a box four days, the best way to respect her is to get her into the ground as quick as you can” </a:t>
            </a:r>
          </a:p>
          <a:p>
            <a:pPr marL="411480" lvl="1" indent="0">
              <a:buNone/>
            </a:pPr>
            <a:endParaRPr lang="en-US" sz="1800" u="sng" dirty="0">
              <a:solidFill>
                <a:schemeClr val="tx1"/>
              </a:solidFill>
              <a:latin typeface="Calibri" pitchFamily="34" charset="0"/>
            </a:endParaRPr>
          </a:p>
          <a:p>
            <a:pPr marL="411480" lvl="1" indent="0">
              <a:buNone/>
            </a:pPr>
            <a:r>
              <a:rPr lang="en-US" sz="1800" b="1" u="sng" dirty="0" err="1" smtClean="0">
                <a:solidFill>
                  <a:schemeClr val="tx1"/>
                </a:solidFill>
                <a:latin typeface="Calibri" pitchFamily="34" charset="0"/>
              </a:rPr>
              <a:t>Armstid</a:t>
            </a:r>
            <a:r>
              <a:rPr lang="en-US" sz="1800" b="1" u="sng" dirty="0" smtClean="0">
                <a:solidFill>
                  <a:schemeClr val="tx1"/>
                </a:solidFill>
                <a:latin typeface="Calibri" pitchFamily="34" charset="0"/>
              </a:rPr>
              <a:t>: </a:t>
            </a:r>
            <a:r>
              <a:rPr lang="en-US" sz="1800" b="1" u="sng" dirty="0">
                <a:solidFill>
                  <a:schemeClr val="tx1"/>
                </a:solidFill>
                <a:latin typeface="Calibri" pitchFamily="34" charset="0"/>
              </a:rPr>
              <a:t>(Chapter </a:t>
            </a:r>
            <a:r>
              <a:rPr lang="en-US" sz="1800" b="1" u="sng" dirty="0" smtClean="0">
                <a:solidFill>
                  <a:schemeClr val="tx1"/>
                </a:solidFill>
                <a:latin typeface="Calibri" pitchFamily="34" charset="0"/>
              </a:rPr>
              <a:t>43, </a:t>
            </a:r>
            <a:r>
              <a:rPr lang="en-US" sz="1800" b="1" u="sng" dirty="0">
                <a:solidFill>
                  <a:schemeClr val="tx1"/>
                </a:solidFill>
                <a:latin typeface="Calibri" pitchFamily="34" charset="0"/>
              </a:rPr>
              <a:t>page 114) </a:t>
            </a:r>
          </a:p>
          <a:p>
            <a:pPr marL="411480" lvl="1" indent="0">
              <a:buNone/>
            </a:pPr>
            <a:r>
              <a:rPr lang="en-US" sz="1700" dirty="0" smtClean="0">
                <a:solidFill>
                  <a:schemeClr val="tx1"/>
                </a:solidFill>
                <a:latin typeface="Calibri" pitchFamily="34" charset="0"/>
              </a:rPr>
              <a:t>“A </a:t>
            </a:r>
            <a:r>
              <a:rPr lang="en-US" sz="1700" dirty="0" err="1" smtClean="0">
                <a:solidFill>
                  <a:schemeClr val="tx1"/>
                </a:solidFill>
                <a:latin typeface="Calibri" pitchFamily="34" charset="0"/>
              </a:rPr>
              <a:t>man’ll</a:t>
            </a:r>
            <a:r>
              <a:rPr lang="en-US" sz="1700" dirty="0" smtClean="0">
                <a:solidFill>
                  <a:schemeClr val="tx1"/>
                </a:solidFill>
                <a:latin typeface="Calibri" pitchFamily="34" charset="0"/>
              </a:rPr>
              <a:t> always help a fellow in a tight, if he’s get ere a drop of Christian blood in him” </a:t>
            </a:r>
          </a:p>
          <a:p>
            <a:pPr marL="411480" lvl="1" indent="0">
              <a:buNone/>
            </a:pPr>
            <a:endParaRPr lang="en-US" sz="1700" dirty="0">
              <a:solidFill>
                <a:schemeClr val="tx1"/>
              </a:solidFill>
              <a:latin typeface="Calibri" pitchFamily="34" charset="0"/>
            </a:endParaRPr>
          </a:p>
          <a:p>
            <a:pPr marL="411480" lvl="1" indent="0">
              <a:buNone/>
            </a:pPr>
            <a:r>
              <a:rPr lang="en-US" sz="1900" b="1" u="sng" dirty="0" smtClean="0">
                <a:solidFill>
                  <a:schemeClr val="tx1"/>
                </a:solidFill>
                <a:latin typeface="Calibri" pitchFamily="34" charset="0"/>
              </a:rPr>
              <a:t>McGowan: (Chapter 55, page 246)</a:t>
            </a:r>
          </a:p>
          <a:p>
            <a:pPr marL="411480" lvl="1" indent="0">
              <a:buNone/>
            </a:pPr>
            <a:r>
              <a:rPr lang="en-US" sz="1700" dirty="0" smtClean="0">
                <a:solidFill>
                  <a:schemeClr val="tx1"/>
                </a:solidFill>
                <a:latin typeface="Calibri" pitchFamily="34" charset="0"/>
              </a:rPr>
              <a:t>“How bad do you want to do something?”</a:t>
            </a:r>
            <a:r>
              <a:rPr lang="en-US" sz="1700" dirty="0">
                <a:solidFill>
                  <a:schemeClr val="tx1"/>
                </a:solidFill>
                <a:latin typeface="Calibri" pitchFamily="34" charset="0"/>
              </a:rPr>
              <a:t> </a:t>
            </a:r>
            <a:r>
              <a:rPr lang="en-US" sz="1700" dirty="0" smtClean="0">
                <a:solidFill>
                  <a:schemeClr val="tx1"/>
                </a:solidFill>
                <a:latin typeface="Calibri" pitchFamily="34" charset="0"/>
              </a:rPr>
              <a:t>I says.  She looks at me. “Of course, a doctor learns all sorts of things folks </a:t>
            </a:r>
            <a:r>
              <a:rPr lang="en-US" sz="1700" dirty="0" err="1" smtClean="0">
                <a:solidFill>
                  <a:schemeClr val="tx1"/>
                </a:solidFill>
                <a:latin typeface="Calibri" pitchFamily="34" charset="0"/>
              </a:rPr>
              <a:t>dont</a:t>
            </a:r>
            <a:r>
              <a:rPr lang="en-US" sz="1700" dirty="0" smtClean="0">
                <a:solidFill>
                  <a:schemeClr val="tx1"/>
                </a:solidFill>
                <a:latin typeface="Calibri" pitchFamily="34" charset="0"/>
              </a:rPr>
              <a:t> think he knows. But he </a:t>
            </a:r>
            <a:r>
              <a:rPr lang="en-US" sz="1700" dirty="0" err="1" smtClean="0">
                <a:solidFill>
                  <a:schemeClr val="tx1"/>
                </a:solidFill>
                <a:latin typeface="Calibri" pitchFamily="34" charset="0"/>
              </a:rPr>
              <a:t>aint</a:t>
            </a:r>
            <a:r>
              <a:rPr lang="en-US" sz="1700" dirty="0" smtClean="0">
                <a:solidFill>
                  <a:schemeClr val="tx1"/>
                </a:solidFill>
                <a:latin typeface="Calibri" pitchFamily="34" charset="0"/>
              </a:rPr>
              <a:t> supposed to tell all he knows. It’s against the law.”</a:t>
            </a:r>
          </a:p>
          <a:p>
            <a:pPr marL="411480" lvl="1" indent="0">
              <a:buNone/>
            </a:pPr>
            <a:endParaRPr lang="en-US" sz="1700" dirty="0">
              <a:solidFill>
                <a:schemeClr val="tx1"/>
              </a:solidFill>
              <a:latin typeface="Calibri" pitchFamily="34" charset="0"/>
            </a:endParaRPr>
          </a:p>
          <a:p>
            <a:pPr marL="411480" lvl="1" indent="0">
              <a:buNone/>
            </a:pPr>
            <a:r>
              <a:rPr lang="en-US" sz="1700" dirty="0" smtClean="0">
                <a:solidFill>
                  <a:schemeClr val="tx1"/>
                </a:solidFill>
                <a:latin typeface="Calibri" pitchFamily="34" charset="0"/>
              </a:rPr>
              <a:t>“Where do I take it?” She says.</a:t>
            </a:r>
          </a:p>
          <a:p>
            <a:pPr marL="411480" lvl="1" indent="0">
              <a:buNone/>
            </a:pPr>
            <a:r>
              <a:rPr lang="en-US" sz="1700" dirty="0" smtClean="0">
                <a:solidFill>
                  <a:schemeClr val="tx1"/>
                </a:solidFill>
                <a:latin typeface="Calibri" pitchFamily="34" charset="0"/>
              </a:rPr>
              <a:t>“Down in the cellar,” I says.</a:t>
            </a:r>
          </a:p>
        </p:txBody>
      </p:sp>
      <p:sp>
        <p:nvSpPr>
          <p:cNvPr id="3" name="Title 2"/>
          <p:cNvSpPr>
            <a:spLocks noGrp="1"/>
          </p:cNvSpPr>
          <p:nvPr>
            <p:ph type="title"/>
          </p:nvPr>
        </p:nvSpPr>
        <p:spPr/>
        <p:txBody>
          <a:bodyPr/>
          <a:lstStyle/>
          <a:p>
            <a:r>
              <a:rPr lang="en-US" sz="44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Cambria Math" pitchFamily="18" charset="0"/>
                <a:ea typeface="Cambria Math" pitchFamily="18" charset="0"/>
              </a:rPr>
              <a:t>Colloquial Story Telling</a:t>
            </a:r>
            <a:endParaRPr lang="en-US" sz="4400" b="1" cap="all"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ndParaRPr>
          </a:p>
        </p:txBody>
      </p:sp>
    </p:spTree>
    <p:extLst>
      <p:ext uri="{BB962C8B-B14F-4D97-AF65-F5344CB8AC3E}">
        <p14:creationId xmlns:p14="http://schemas.microsoft.com/office/powerpoint/2010/main" val="619293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76710" y="685800"/>
            <a:ext cx="5032147" cy="2308324"/>
          </a:xfrm>
          <a:prstGeom prst="rect">
            <a:avLst/>
          </a:prstGeom>
          <a:noFill/>
        </p:spPr>
        <p:txBody>
          <a:bodyPr wrap="none" lIns="91440" tIns="45720" rIns="91440" bIns="45720">
            <a:spAutoFit/>
          </a:bodyPr>
          <a:lstStyle/>
          <a:p>
            <a:pPr algn="ctr"/>
            <a:r>
              <a:rPr lang="en-US" sz="7200" b="1" spc="50" dirty="0" smtClean="0">
                <a:ln w="12700" cmpd="sng">
                  <a:solidFill>
                    <a:schemeClr val="accent2"/>
                  </a:solidFill>
                  <a:prstDash val="solid"/>
                </a:ln>
                <a:effectLst>
                  <a:glow rad="63500">
                    <a:schemeClr val="accent6">
                      <a:satMod val="175000"/>
                      <a:alpha val="40000"/>
                    </a:schemeClr>
                  </a:glow>
                </a:effectLst>
              </a:rPr>
              <a:t> Figurative </a:t>
            </a:r>
          </a:p>
          <a:p>
            <a:pPr algn="ctr"/>
            <a:r>
              <a:rPr lang="en-US" sz="7200" b="1" spc="50" dirty="0" smtClean="0">
                <a:ln w="12700" cmpd="sng">
                  <a:solidFill>
                    <a:schemeClr val="accent2"/>
                  </a:solidFill>
                  <a:prstDash val="solid"/>
                </a:ln>
                <a:effectLst>
                  <a:glow rad="63500">
                    <a:schemeClr val="accent6">
                      <a:satMod val="175000"/>
                      <a:alpha val="40000"/>
                    </a:schemeClr>
                  </a:glow>
                </a:effectLst>
              </a:rPr>
              <a:t>Language</a:t>
            </a:r>
            <a:endParaRPr lang="en-US" sz="7200" b="1" spc="50" dirty="0">
              <a:ln w="12700" cmpd="sng">
                <a:solidFill>
                  <a:schemeClr val="accent2"/>
                </a:solidFill>
                <a:prstDash val="solid"/>
              </a:ln>
              <a:effectLst>
                <a:glow rad="63500">
                  <a:schemeClr val="accent6">
                    <a:satMod val="175000"/>
                    <a:alpha val="40000"/>
                  </a:schemeClr>
                </a:glow>
              </a:effectLst>
            </a:endParaRPr>
          </a:p>
        </p:txBody>
      </p:sp>
      <p:sp>
        <p:nvSpPr>
          <p:cNvPr id="7" name="Rectangle 6"/>
          <p:cNvSpPr/>
          <p:nvPr/>
        </p:nvSpPr>
        <p:spPr>
          <a:xfrm>
            <a:off x="1853891" y="3890665"/>
            <a:ext cx="5477782" cy="1569660"/>
          </a:xfrm>
          <a:prstGeom prst="rect">
            <a:avLst/>
          </a:prstGeom>
          <a:noFill/>
        </p:spPr>
        <p:txBody>
          <a:bodyPr wrap="none" lIns="91440" tIns="45720" rIns="91440" bIns="45720">
            <a:spAutoFit/>
          </a:bodyPr>
          <a:lstStyle/>
          <a:p>
            <a:pPr algn="ctr"/>
            <a:r>
              <a:rPr lang="en-US" sz="4800" b="1" spc="50" dirty="0" smtClean="0">
                <a:ln w="19050" cmpd="sng">
                  <a:solidFill>
                    <a:schemeClr val="bg2"/>
                  </a:solidFill>
                  <a:prstDash val="solid"/>
                </a:ln>
                <a:solidFill>
                  <a:schemeClr val="bg2">
                    <a:lumMod val="60000"/>
                    <a:lumOff val="40000"/>
                  </a:schemeClr>
                </a:solidFill>
                <a:effectLst>
                  <a:glow rad="63500">
                    <a:schemeClr val="accent6">
                      <a:satMod val="175000"/>
                      <a:alpha val="40000"/>
                    </a:schemeClr>
                  </a:glow>
                </a:effectLst>
                <a:latin typeface="Cambria Math" pitchFamily="18" charset="0"/>
                <a:ea typeface="Cambria Math" pitchFamily="18" charset="0"/>
              </a:rPr>
              <a:t>Metaphors, Diction, </a:t>
            </a:r>
          </a:p>
          <a:p>
            <a:pPr algn="ctr"/>
            <a:r>
              <a:rPr lang="en-US" sz="4800" b="1" spc="50" dirty="0" smtClean="0">
                <a:ln w="19050" cmpd="sng">
                  <a:solidFill>
                    <a:schemeClr val="bg2"/>
                  </a:solidFill>
                  <a:prstDash val="solid"/>
                </a:ln>
                <a:solidFill>
                  <a:schemeClr val="bg2">
                    <a:lumMod val="60000"/>
                    <a:lumOff val="40000"/>
                  </a:schemeClr>
                </a:solidFill>
                <a:effectLst>
                  <a:glow rad="63500">
                    <a:schemeClr val="accent6">
                      <a:satMod val="175000"/>
                      <a:alpha val="40000"/>
                    </a:schemeClr>
                  </a:glow>
                </a:effectLst>
                <a:latin typeface="Cambria Math" pitchFamily="18" charset="0"/>
                <a:ea typeface="Cambria Math" pitchFamily="18" charset="0"/>
              </a:rPr>
              <a:t>Syntax </a:t>
            </a:r>
            <a:endParaRPr lang="en-US" sz="4800" b="1" spc="50" dirty="0">
              <a:ln w="19050" cmpd="sng">
                <a:solidFill>
                  <a:schemeClr val="bg2"/>
                </a:solidFill>
                <a:prstDash val="solid"/>
              </a:ln>
              <a:solidFill>
                <a:schemeClr val="bg2">
                  <a:lumMod val="60000"/>
                  <a:lumOff val="40000"/>
                </a:schemeClr>
              </a:solidFill>
              <a:effectLst>
                <a:glow rad="63500">
                  <a:schemeClr val="accent6">
                    <a:satMod val="175000"/>
                    <a:alpha val="40000"/>
                  </a:schemeClr>
                </a:glow>
              </a:effectLst>
              <a:latin typeface="Cambria Math" pitchFamily="18" charset="0"/>
              <a:ea typeface="Cambria Math" pitchFamily="18" charset="0"/>
            </a:endParaRPr>
          </a:p>
        </p:txBody>
      </p:sp>
    </p:spTree>
    <p:extLst>
      <p:ext uri="{BB962C8B-B14F-4D97-AF65-F5344CB8AC3E}">
        <p14:creationId xmlns:p14="http://schemas.microsoft.com/office/powerpoint/2010/main" val="248394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2516636" y="1066800"/>
            <a:ext cx="4148828" cy="1692771"/>
          </a:xfrm>
          <a:prstGeom prst="rect">
            <a:avLst/>
          </a:prstGeom>
          <a:noFill/>
        </p:spPr>
        <p:txBody>
          <a:bodyPr wrap="none" lIns="91440" tIns="45720" rIns="91440" bIns="4572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DEMONSTRATION:</a:t>
            </a:r>
          </a:p>
          <a:p>
            <a:pPr algn="ctr"/>
            <a:r>
              <a:rPr lang="en-US" sz="3600" b="1" dirty="0" smtClean="0">
                <a:ln w="12700">
                  <a:solidFill>
                    <a:schemeClr val="accent3"/>
                  </a:solidFill>
                  <a:prstDash val="solid"/>
                </a:ln>
                <a:effectLst>
                  <a:outerShdw blurRad="41275" dist="20320" dir="1800000" algn="tl" rotWithShape="0">
                    <a:srgbClr val="000000">
                      <a:alpha val="40000"/>
                    </a:srgbClr>
                  </a:outerShdw>
                </a:effectLst>
              </a:rPr>
              <a:t>Bergson’s Theory of</a:t>
            </a:r>
          </a:p>
          <a:p>
            <a:pPr algn="ctr"/>
            <a:r>
              <a:rPr lang="en-US" sz="3600" b="1" dirty="0" smtClean="0">
                <a:ln w="12700">
                  <a:solidFill>
                    <a:schemeClr val="accent3"/>
                  </a:solidFill>
                  <a:prstDash val="solid"/>
                </a:ln>
                <a:effectLst>
                  <a:outerShdw blurRad="41275" dist="20320" dir="1800000" algn="tl" rotWithShape="0">
                    <a:srgbClr val="000000">
                      <a:alpha val="40000"/>
                    </a:srgbClr>
                  </a:outerShdw>
                </a:effectLst>
              </a:rPr>
              <a:t>Duration</a:t>
            </a:r>
          </a:p>
        </p:txBody>
      </p:sp>
      <p:pic>
        <p:nvPicPr>
          <p:cNvPr id="1028" name="Picture 4" descr="http://www.clker.com/cliparts/l/Y/6/o/Z/T/yarn-clear-background-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0"/>
            <a:ext cx="2857500" cy="1971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67050" y="2809875"/>
            <a:ext cx="3048000" cy="1477328"/>
          </a:xfrm>
          <a:prstGeom prst="rect">
            <a:avLst/>
          </a:prstGeom>
          <a:noFill/>
        </p:spPr>
        <p:txBody>
          <a:bodyPr wrap="square" rtlCol="0">
            <a:spAutoFit/>
          </a:bodyPr>
          <a:lstStyle/>
          <a:p>
            <a:endParaRPr lang="en-US" dirty="0" smtClean="0"/>
          </a:p>
          <a:p>
            <a:pPr marL="285750" indent="-285750">
              <a:buFont typeface="Arial" pitchFamily="34" charset="0"/>
              <a:buChar char="•"/>
            </a:pPr>
            <a:r>
              <a:rPr lang="en-US" dirty="0" smtClean="0"/>
              <a:t>Linear and </a:t>
            </a:r>
            <a:r>
              <a:rPr lang="en-US" dirty="0" smtClean="0"/>
              <a:t>Constant</a:t>
            </a:r>
            <a:endParaRPr lang="en-US" dirty="0" smtClean="0"/>
          </a:p>
          <a:p>
            <a:pPr marL="285750" indent="-285750">
              <a:buFont typeface="Arial" pitchFamily="34" charset="0"/>
              <a:buChar char="•"/>
            </a:pPr>
            <a:r>
              <a:rPr lang="en-US" dirty="0" smtClean="0"/>
              <a:t>Continuous flow of aging </a:t>
            </a:r>
          </a:p>
          <a:p>
            <a:pPr marL="285750" indent="-285750">
              <a:buFont typeface="Arial" pitchFamily="34" charset="0"/>
              <a:buChar char="•"/>
            </a:pPr>
            <a:r>
              <a:rPr lang="en-US" dirty="0"/>
              <a:t>G</a:t>
            </a:r>
            <a:r>
              <a:rPr lang="en-US" dirty="0" smtClean="0"/>
              <a:t>rowth of memory</a:t>
            </a:r>
          </a:p>
          <a:p>
            <a:pPr marL="285750" indent="-285750">
              <a:buFont typeface="Arial" pitchFamily="34" charset="0"/>
              <a:buChar char="•"/>
            </a:pPr>
            <a:r>
              <a:rPr lang="en-US" dirty="0" err="1" smtClean="0"/>
              <a:t>Darl</a:t>
            </a:r>
            <a:r>
              <a:rPr lang="en-US" dirty="0" smtClean="0"/>
              <a:t> shows this! </a:t>
            </a:r>
            <a:endParaRPr lang="en-US" dirty="0"/>
          </a:p>
        </p:txBody>
      </p:sp>
    </p:spTree>
    <p:extLst>
      <p:ext uri="{BB962C8B-B14F-4D97-AF65-F5344CB8AC3E}">
        <p14:creationId xmlns:p14="http://schemas.microsoft.com/office/powerpoint/2010/main" val="38861224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703044"/>
            <a:ext cx="7745505" cy="3877815"/>
          </a:xfrm>
        </p:spPr>
        <p:txBody>
          <a:bodyPr>
            <a:normAutofit fontScale="70000" lnSpcReduction="20000"/>
          </a:bodyPr>
          <a:lstStyle/>
          <a:p>
            <a:pPr algn="ctr"/>
            <a:endParaRPr lang="en-US" dirty="0" smtClean="0">
              <a:solidFill>
                <a:schemeClr val="tx1"/>
              </a:solidFill>
              <a:latin typeface="Cambria Math" pitchFamily="18" charset="0"/>
              <a:ea typeface="Cambria Math" pitchFamily="18" charset="0"/>
            </a:endParaRPr>
          </a:p>
          <a:p>
            <a:pPr marL="0" indent="0" algn="ctr">
              <a:buNone/>
            </a:pPr>
            <a:r>
              <a:rPr lang="en-US" sz="3100" u="sng" dirty="0" smtClean="0">
                <a:solidFill>
                  <a:schemeClr val="tx1"/>
                </a:solidFill>
                <a:latin typeface="Cambria Math" pitchFamily="18" charset="0"/>
                <a:ea typeface="Cambria Math" pitchFamily="18" charset="0"/>
              </a:rPr>
              <a:t>Chapter 44 – Page 196 – </a:t>
            </a:r>
            <a:r>
              <a:rPr lang="en-US" sz="3100" u="sng" dirty="0" err="1" smtClean="0">
                <a:solidFill>
                  <a:schemeClr val="tx1"/>
                </a:solidFill>
                <a:latin typeface="Cambria Math" pitchFamily="18" charset="0"/>
                <a:ea typeface="Cambria Math" pitchFamily="18" charset="0"/>
              </a:rPr>
              <a:t>Vardaman’s</a:t>
            </a:r>
            <a:r>
              <a:rPr lang="en-US" sz="3100" u="sng" dirty="0" smtClean="0">
                <a:solidFill>
                  <a:schemeClr val="tx1"/>
                </a:solidFill>
                <a:latin typeface="Cambria Math" pitchFamily="18" charset="0"/>
                <a:ea typeface="Cambria Math" pitchFamily="18" charset="0"/>
              </a:rPr>
              <a:t> Narration</a:t>
            </a:r>
          </a:p>
          <a:p>
            <a:pPr marL="0" indent="0" algn="ctr">
              <a:buNone/>
            </a:pPr>
            <a:endParaRPr lang="en-US" dirty="0" smtClean="0">
              <a:solidFill>
                <a:schemeClr val="tx1"/>
              </a:solidFill>
              <a:latin typeface="Cambria Math" pitchFamily="18" charset="0"/>
              <a:ea typeface="Cambria Math" pitchFamily="18" charset="0"/>
            </a:endParaRPr>
          </a:p>
          <a:p>
            <a:pPr marL="0" indent="0" algn="ctr">
              <a:lnSpc>
                <a:spcPct val="170000"/>
              </a:lnSpc>
              <a:buNone/>
            </a:pPr>
            <a:r>
              <a:rPr lang="en-US" sz="3000" dirty="0" smtClean="0">
                <a:solidFill>
                  <a:schemeClr val="tx1"/>
                </a:solidFill>
                <a:latin typeface="Cambria Math" pitchFamily="18" charset="0"/>
                <a:ea typeface="Cambria Math" pitchFamily="18" charset="0"/>
              </a:rPr>
              <a:t>Jewel’s </a:t>
            </a:r>
            <a:r>
              <a:rPr lang="en-US" sz="3000" dirty="0">
                <a:solidFill>
                  <a:schemeClr val="tx1"/>
                </a:solidFill>
                <a:latin typeface="Cambria Math" pitchFamily="18" charset="0"/>
                <a:ea typeface="Cambria Math" pitchFamily="18" charset="0"/>
              </a:rPr>
              <a:t>mother is a horse.  My mother is a fish.  </a:t>
            </a:r>
            <a:r>
              <a:rPr lang="en-US" sz="3000" dirty="0" err="1">
                <a:solidFill>
                  <a:schemeClr val="tx1"/>
                </a:solidFill>
                <a:latin typeface="Cambria Math" pitchFamily="18" charset="0"/>
                <a:ea typeface="Cambria Math" pitchFamily="18" charset="0"/>
              </a:rPr>
              <a:t>Darl</a:t>
            </a:r>
            <a:r>
              <a:rPr lang="en-US" sz="3000" dirty="0">
                <a:solidFill>
                  <a:schemeClr val="tx1"/>
                </a:solidFill>
                <a:latin typeface="Cambria Math" pitchFamily="18" charset="0"/>
                <a:ea typeface="Cambria Math" pitchFamily="18" charset="0"/>
              </a:rPr>
              <a:t> says that when we come to the water again I might see her and </a:t>
            </a:r>
            <a:r>
              <a:rPr lang="en-US" sz="3000" dirty="0" smtClean="0">
                <a:solidFill>
                  <a:schemeClr val="tx1"/>
                </a:solidFill>
                <a:latin typeface="Cambria Math" pitchFamily="18" charset="0"/>
                <a:ea typeface="Cambria Math" pitchFamily="18" charset="0"/>
              </a:rPr>
              <a:t>Dewey</a:t>
            </a:r>
            <a:r>
              <a:rPr lang="en-US" sz="3000" dirty="0">
                <a:solidFill>
                  <a:schemeClr val="tx1"/>
                </a:solidFill>
                <a:latin typeface="Cambria Math" pitchFamily="18" charset="0"/>
                <a:ea typeface="Cambria Math" pitchFamily="18" charset="0"/>
              </a:rPr>
              <a:t> </a:t>
            </a:r>
            <a:r>
              <a:rPr lang="en-US" sz="3000" dirty="0" smtClean="0">
                <a:solidFill>
                  <a:schemeClr val="tx1"/>
                </a:solidFill>
                <a:latin typeface="Cambria Math" pitchFamily="18" charset="0"/>
                <a:ea typeface="Cambria Math" pitchFamily="18" charset="0"/>
              </a:rPr>
              <a:t>Dell</a:t>
            </a:r>
            <a:r>
              <a:rPr lang="en-US" sz="3000" dirty="0">
                <a:solidFill>
                  <a:schemeClr val="tx1"/>
                </a:solidFill>
                <a:latin typeface="Cambria Math" pitchFamily="18" charset="0"/>
                <a:ea typeface="Cambria Math" pitchFamily="18" charset="0"/>
              </a:rPr>
              <a:t> said, She’s in the box; how could she have got out?  She got out through the holes I bored, into the water I said, and when we come to the water again I am going to see her.  My mother is not in the box.  My mother is a fish</a:t>
            </a:r>
          </a:p>
          <a:p>
            <a:pPr marL="0" indent="0" algn="ctr">
              <a:buNone/>
            </a:pPr>
            <a:endParaRPr lang="en-US" dirty="0"/>
          </a:p>
        </p:txBody>
      </p:sp>
      <p:sp>
        <p:nvSpPr>
          <p:cNvPr id="4" name="Rectangle 3"/>
          <p:cNvSpPr/>
          <p:nvPr/>
        </p:nvSpPr>
        <p:spPr>
          <a:xfrm>
            <a:off x="2541474" y="457200"/>
            <a:ext cx="4383316"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spc="0"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latin typeface="Cambria Math" pitchFamily="18" charset="0"/>
                <a:ea typeface="Cambria Math" pitchFamily="18" charset="0"/>
              </a:rPr>
              <a:t>METAPHOR</a:t>
            </a:r>
            <a:endParaRPr lang="en-US" sz="6600" b="1" cap="all" spc="0"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pic>
        <p:nvPicPr>
          <p:cNvPr id="1026" name="Picture 2" descr="http://www.nateomedia.com/images/nateomedia_1999_AsILayDying_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053524" y="1137294"/>
            <a:ext cx="1359216" cy="2215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93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2286000"/>
            <a:ext cx="7391400" cy="4343400"/>
          </a:xfrm>
        </p:spPr>
        <p:txBody>
          <a:bodyPr/>
          <a:lstStyle/>
          <a:p>
            <a:pPr marL="0" indent="0" algn="ctr">
              <a:buNone/>
            </a:pPr>
            <a:r>
              <a:rPr lang="en-US" u="sng" dirty="0" smtClean="0">
                <a:latin typeface="Cambria Math" pitchFamily="18" charset="0"/>
                <a:ea typeface="Cambria Math" pitchFamily="18" charset="0"/>
              </a:rPr>
              <a:t>Chapter 52 – Page 228 – </a:t>
            </a:r>
            <a:r>
              <a:rPr lang="en-US" u="sng" dirty="0" err="1" smtClean="0">
                <a:latin typeface="Cambria Math" pitchFamily="18" charset="0"/>
                <a:ea typeface="Cambria Math" pitchFamily="18" charset="0"/>
              </a:rPr>
              <a:t>Darl’s</a:t>
            </a:r>
            <a:r>
              <a:rPr lang="en-US" u="sng" dirty="0" smtClean="0">
                <a:latin typeface="Cambria Math" pitchFamily="18" charset="0"/>
                <a:ea typeface="Cambria Math" pitchFamily="18" charset="0"/>
              </a:rPr>
              <a:t> Narration</a:t>
            </a:r>
          </a:p>
          <a:p>
            <a:pPr marL="0" indent="0" algn="ctr">
              <a:buNone/>
            </a:pPr>
            <a:endParaRPr lang="en-US" dirty="0" smtClean="0">
              <a:latin typeface="Cambria Math" pitchFamily="18" charset="0"/>
              <a:ea typeface="Cambria Math" pitchFamily="18" charset="0"/>
            </a:endParaRPr>
          </a:p>
          <a:p>
            <a:pPr marL="0" indent="0" algn="ctr">
              <a:buNone/>
            </a:pPr>
            <a:r>
              <a:rPr lang="en-US" dirty="0" smtClean="0">
                <a:latin typeface="Cambria Math" pitchFamily="18" charset="0"/>
                <a:ea typeface="Cambria Math" pitchFamily="18" charset="0"/>
              </a:rPr>
              <a:t>"</a:t>
            </a:r>
            <a:r>
              <a:rPr lang="en-US" dirty="0">
                <a:latin typeface="Cambria Math" pitchFamily="18" charset="0"/>
                <a:ea typeface="Cambria Math" pitchFamily="18" charset="0"/>
              </a:rPr>
              <a:t>Who the hell can’t dig a damn hole in the ground?" Jewel says</a:t>
            </a:r>
            <a:r>
              <a:rPr lang="en-US" dirty="0" smtClean="0">
                <a:latin typeface="Cambria Math" pitchFamily="18" charset="0"/>
                <a:ea typeface="Cambria Math" pitchFamily="18" charset="0"/>
              </a:rPr>
              <a:t>.</a:t>
            </a:r>
          </a:p>
          <a:p>
            <a:pPr marL="0" indent="0" algn="ctr">
              <a:buNone/>
            </a:pPr>
            <a:endParaRPr lang="en-US" dirty="0">
              <a:latin typeface="Cambria Math" pitchFamily="18" charset="0"/>
              <a:ea typeface="Cambria Math" pitchFamily="18" charset="0"/>
            </a:endParaRPr>
          </a:p>
          <a:p>
            <a:pPr marL="0" indent="0" algn="ctr">
              <a:buNone/>
            </a:pPr>
            <a:r>
              <a:rPr lang="en-US" dirty="0">
                <a:latin typeface="Cambria Math" pitchFamily="18" charset="0"/>
                <a:ea typeface="Cambria Math" pitchFamily="18" charset="0"/>
              </a:rPr>
              <a:t>"It </a:t>
            </a:r>
            <a:r>
              <a:rPr lang="en-US" dirty="0" err="1">
                <a:latin typeface="Cambria Math" pitchFamily="18" charset="0"/>
                <a:ea typeface="Cambria Math" pitchFamily="18" charset="0"/>
              </a:rPr>
              <a:t>ain’t</a:t>
            </a:r>
            <a:r>
              <a:rPr lang="en-US" dirty="0">
                <a:latin typeface="Cambria Math" pitchFamily="18" charset="0"/>
                <a:ea typeface="Cambria Math" pitchFamily="18" charset="0"/>
              </a:rPr>
              <a:t> respectful, talking that way about her grave," Pa says. "You all don’t know what it is. You never pure loved her, none of you." Jewel does not answer. He sits a little stiffly erect, his body arched away from his shirt.</a:t>
            </a:r>
          </a:p>
          <a:p>
            <a:pPr marL="0" indent="0" algn="ctr">
              <a:buNone/>
            </a:pPr>
            <a:endParaRPr lang="en-US" dirty="0">
              <a:latin typeface="Cambria Math" pitchFamily="18" charset="0"/>
              <a:ea typeface="Cambria Math" pitchFamily="18" charset="0"/>
            </a:endParaRPr>
          </a:p>
          <a:p>
            <a:pPr algn="ctr"/>
            <a:endParaRPr lang="en-US" dirty="0">
              <a:latin typeface="Cambria Math" pitchFamily="18" charset="0"/>
              <a:ea typeface="Cambria Math" pitchFamily="18" charset="0"/>
            </a:endParaRPr>
          </a:p>
        </p:txBody>
      </p:sp>
      <p:sp>
        <p:nvSpPr>
          <p:cNvPr id="3" name="Title 2"/>
          <p:cNvSpPr>
            <a:spLocks noGrp="1"/>
          </p:cNvSpPr>
          <p:nvPr>
            <p:ph type="title"/>
          </p:nvPr>
        </p:nvSpPr>
        <p:spPr/>
        <p:txBody>
          <a:bodyPr/>
          <a:lstStyle/>
          <a:p>
            <a:r>
              <a:rPr lang="en-US" sz="52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latin typeface="Cambria Math" pitchFamily="18" charset="0"/>
                <a:ea typeface="Cambria Math" pitchFamily="18" charset="0"/>
              </a:rPr>
              <a:t>Irony</a:t>
            </a:r>
            <a:endParaRPr lang="en-US" sz="5200" dirty="0"/>
          </a:p>
        </p:txBody>
      </p:sp>
      <p:pic>
        <p:nvPicPr>
          <p:cNvPr id="5122" name="Picture 2" descr="http://www.aceshowbiz.com/images/still/as-i-lay-dying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941" y="1676400"/>
            <a:ext cx="1879600" cy="2819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Bent-Up Arrow 3"/>
          <p:cNvSpPr/>
          <p:nvPr/>
        </p:nvSpPr>
        <p:spPr>
          <a:xfrm rot="5400000">
            <a:off x="914400" y="4419600"/>
            <a:ext cx="609600" cy="838200"/>
          </a:xfrm>
          <a:prstGeom prst="ben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585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76253"/>
          </a:xfrm>
        </p:spPr>
        <p:txBody>
          <a:bodyPr>
            <a:normAutofit lnSpcReduction="10000"/>
          </a:bodyPr>
          <a:lstStyle/>
          <a:p>
            <a:r>
              <a:rPr lang="en-US" sz="3200" dirty="0" smtClean="0"/>
              <a:t>What is more essential to the novel: narration or figurative language              ( remember figurative language includes allusions, stylistic devices like the italics, </a:t>
            </a:r>
            <a:r>
              <a:rPr lang="en-US" sz="3200" dirty="0" err="1" smtClean="0"/>
              <a:t>ect</a:t>
            </a:r>
            <a:r>
              <a:rPr lang="en-US" sz="3200" dirty="0" smtClean="0"/>
              <a:t>.)</a:t>
            </a:r>
          </a:p>
          <a:p>
            <a:r>
              <a:rPr lang="en-US" sz="3200" dirty="0" smtClean="0"/>
              <a:t> Table A and B: support figurative language</a:t>
            </a:r>
          </a:p>
          <a:p>
            <a:r>
              <a:rPr lang="en-US" sz="3200" dirty="0" smtClean="0"/>
              <a:t>Table C and D: support narration</a:t>
            </a:r>
          </a:p>
        </p:txBody>
      </p:sp>
      <p:sp>
        <p:nvSpPr>
          <p:cNvPr id="3" name="Title 2"/>
          <p:cNvSpPr>
            <a:spLocks noGrp="1"/>
          </p:cNvSpPr>
          <p:nvPr>
            <p:ph type="title"/>
          </p:nvPr>
        </p:nvSpPr>
        <p:spPr/>
        <p:txBody>
          <a:bodyPr/>
          <a:lstStyle/>
          <a:p>
            <a:r>
              <a:rPr lang="en-US" dirty="0" smtClean="0"/>
              <a:t>Debate Time!</a:t>
            </a:r>
            <a:endParaRPr lang="en-US" dirty="0"/>
          </a:p>
        </p:txBody>
      </p:sp>
    </p:spTree>
    <p:extLst>
      <p:ext uri="{BB962C8B-B14F-4D97-AF65-F5344CB8AC3E}">
        <p14:creationId xmlns:p14="http://schemas.microsoft.com/office/powerpoint/2010/main" val="2625145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524000"/>
            <a:ext cx="8610600" cy="4876800"/>
          </a:xfrm>
        </p:spPr>
        <p:txBody>
          <a:bodyPr>
            <a:normAutofit/>
          </a:bodyPr>
          <a:lstStyle/>
          <a:p>
            <a:r>
              <a:rPr lang="en-US" sz="2800" b="1" u="sng"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Table A:</a:t>
            </a:r>
            <a:r>
              <a:rPr lang="en-US" sz="2800" b="1"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t>
            </a:r>
            <a:r>
              <a:rPr lang="en-US" b="1"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Page 81 </a:t>
            </a:r>
            <a:r>
              <a:rPr lang="en-US" b="1" dirty="0">
                <a:ln w="3175">
                  <a:solidFill>
                    <a:schemeClr val="accent2"/>
                  </a:solidFill>
                  <a:prstDash val="solid"/>
                  <a:miter lim="800000"/>
                </a:ln>
                <a:solidFill>
                  <a:schemeClr val="tx1"/>
                </a:solidFill>
                <a:effectLst>
                  <a:outerShdw blurRad="25500" dist="23000" dir="7020000" algn="tl">
                    <a:srgbClr val="000000">
                      <a:alpha val="50000"/>
                    </a:srgbClr>
                  </a:outerShdw>
                </a:effectLst>
              </a:rPr>
              <a:t>–</a:t>
            </a:r>
            <a:r>
              <a:rPr lang="en-US" b="1"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Translate the passage</a:t>
            </a:r>
          </a:p>
          <a:p>
            <a:r>
              <a:rPr lang="en-US" dirty="0"/>
              <a:t>	</a:t>
            </a:r>
            <a:r>
              <a:rPr lang="en-US" dirty="0" smtClean="0">
                <a:sym typeface="Wingdings" pitchFamily="2" charset="2"/>
              </a:rPr>
              <a:t> </a:t>
            </a:r>
            <a:r>
              <a:rPr lang="en-US" dirty="0" smtClean="0"/>
              <a:t>In a strange room…And so if I am not emptied yet, I am is.</a:t>
            </a:r>
          </a:p>
          <a:p>
            <a:endParaRPr lang="en-US" dirty="0" smtClean="0"/>
          </a:p>
          <a:p>
            <a:r>
              <a:rPr lang="en-US" sz="2800" b="1" u="sng"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Table B:</a:t>
            </a:r>
            <a:r>
              <a:rPr lang="en-US" sz="2800" b="1"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  </a:t>
            </a:r>
            <a:r>
              <a:rPr lang="en-US" b="1"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Page 101 – Translate the passage</a:t>
            </a:r>
          </a:p>
          <a:p>
            <a:r>
              <a:rPr lang="en-US" dirty="0"/>
              <a:t>	</a:t>
            </a:r>
            <a:r>
              <a:rPr lang="en-US" dirty="0" smtClean="0">
                <a:sym typeface="Wingdings" pitchFamily="2" charset="2"/>
              </a:rPr>
              <a:t> </a:t>
            </a:r>
            <a:r>
              <a:rPr lang="en-US" dirty="0" smtClean="0"/>
              <a:t>But my mother is a fish…Are is too many for one woman to foal.</a:t>
            </a:r>
          </a:p>
          <a:p>
            <a:endParaRPr lang="en-US" dirty="0" smtClean="0"/>
          </a:p>
          <a:p>
            <a:r>
              <a:rPr lang="en-US" sz="2800" b="1" u="sng"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Table C:</a:t>
            </a:r>
            <a:r>
              <a:rPr lang="en-US" sz="2800" b="1"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  </a:t>
            </a:r>
            <a:r>
              <a:rPr lang="en-US" b="1"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Page 121 – </a:t>
            </a:r>
            <a:r>
              <a:rPr lang="en-US" sz="1800" b="1"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Interpret Dewey Dell’s Dream about </a:t>
            </a:r>
            <a:r>
              <a:rPr lang="en-US" sz="1800" b="1" dirty="0" err="1"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Darl</a:t>
            </a:r>
            <a:r>
              <a:rPr lang="en-US" sz="1800" b="1"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 &amp; italic’s function</a:t>
            </a:r>
          </a:p>
          <a:p>
            <a:r>
              <a:rPr lang="en-US" dirty="0"/>
              <a:t>	</a:t>
            </a:r>
            <a:r>
              <a:rPr lang="en-US" dirty="0" smtClean="0">
                <a:sym typeface="Wingdings" pitchFamily="2" charset="2"/>
              </a:rPr>
              <a:t> </a:t>
            </a:r>
            <a:r>
              <a:rPr lang="en-US" dirty="0" smtClean="0"/>
              <a:t>He’ll do as I say…I killed </a:t>
            </a:r>
            <a:r>
              <a:rPr lang="en-US" dirty="0" err="1" smtClean="0"/>
              <a:t>Darl</a:t>
            </a:r>
            <a:r>
              <a:rPr lang="en-US" dirty="0" smtClean="0"/>
              <a:t>.</a:t>
            </a:r>
          </a:p>
          <a:p>
            <a:endParaRPr lang="en-US" dirty="0" smtClean="0"/>
          </a:p>
          <a:p>
            <a:r>
              <a:rPr lang="en-US" sz="2800" b="1" u="sng"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Table D:</a:t>
            </a:r>
            <a:r>
              <a:rPr lang="en-US" sz="2800" b="1"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  </a:t>
            </a:r>
            <a:r>
              <a:rPr lang="en-US" b="1"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rPr>
              <a:t>Page 146 </a:t>
            </a:r>
            <a:r>
              <a:rPr lang="en-US" b="1" dirty="0">
                <a:ln w="3175">
                  <a:solidFill>
                    <a:schemeClr val="accent2"/>
                  </a:solidFill>
                  <a:prstDash val="solid"/>
                  <a:miter lim="800000"/>
                </a:ln>
                <a:solidFill>
                  <a:schemeClr val="tx1"/>
                </a:solidFill>
                <a:effectLst>
                  <a:outerShdw blurRad="25500" dist="23000" dir="7020000" algn="tl">
                    <a:srgbClr val="000000">
                      <a:alpha val="50000"/>
                    </a:srgbClr>
                  </a:outerShdw>
                </a:effectLst>
              </a:rPr>
              <a:t>– </a:t>
            </a:r>
            <a:r>
              <a:rPr lang="en-US" b="1" dirty="0" smtClean="0">
                <a:ln w="3175">
                  <a:solidFill>
                    <a:schemeClr val="accent2"/>
                  </a:solidFill>
                  <a:prstDash val="solid"/>
                  <a:miter lim="800000"/>
                </a:ln>
                <a:solidFill>
                  <a:schemeClr val="tx1"/>
                </a:solidFill>
                <a:effectLst>
                  <a:outerShdw blurRad="25500" dist="23000" dir="7020000" algn="tl">
                    <a:srgbClr val="000000">
                      <a:alpha val="50000"/>
                    </a:srgbClr>
                  </a:outerShdw>
                </a:effectLst>
              </a:rPr>
              <a:t>What does the ‘looping string’ mean?</a:t>
            </a:r>
            <a:endParaRPr lang="en-US" b="1" dirty="0" smtClean="0">
              <a:ln w="3175">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a:p>
            <a:r>
              <a:rPr lang="en-US" dirty="0"/>
              <a:t>	</a:t>
            </a:r>
            <a:r>
              <a:rPr lang="en-US" dirty="0" smtClean="0">
                <a:sym typeface="Wingdings" pitchFamily="2" charset="2"/>
              </a:rPr>
              <a:t> </a:t>
            </a:r>
            <a:r>
              <a:rPr lang="en-US" dirty="0" smtClean="0"/>
              <a:t>It is as though the space between us…not the interval between.</a:t>
            </a:r>
            <a:endParaRPr lang="en-US" dirty="0"/>
          </a:p>
        </p:txBody>
      </p:sp>
      <p:sp>
        <p:nvSpPr>
          <p:cNvPr id="6" name="Rectangle 5"/>
          <p:cNvSpPr/>
          <p:nvPr/>
        </p:nvSpPr>
        <p:spPr>
          <a:xfrm>
            <a:off x="2464663" y="381000"/>
            <a:ext cx="4214680"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effectLst>
                  <a:outerShdw blurRad="50800" dist="38100" dir="5400000" algn="t" rotWithShape="0">
                    <a:prstClr val="black">
                      <a:alpha val="40000"/>
                    </a:prstClr>
                  </a:outerShdw>
                </a:effectLst>
              </a:rPr>
              <a:t>YOUR TURN!</a:t>
            </a:r>
            <a:endParaRPr lang="en-US" sz="5400" b="1" dirty="0">
              <a:ln w="18000">
                <a:solidFill>
                  <a:schemeClr val="accent2">
                    <a:satMod val="140000"/>
                  </a:schemeClr>
                </a:solidFill>
                <a:prstDash val="solid"/>
                <a:miter lim="800000"/>
              </a:ln>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871174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686800" cy="4191000"/>
          </a:xfrm>
        </p:spPr>
        <p:txBody>
          <a:bodyPr>
            <a:noAutofit/>
          </a:bodyPr>
          <a:lstStyle/>
          <a:p>
            <a:pPr marL="45720" indent="0" algn="ctr">
              <a:spcAft>
                <a:spcPts val="1200"/>
              </a:spcAft>
              <a:buNone/>
            </a:pPr>
            <a:r>
              <a:rPr lang="en-US" sz="2600" dirty="0" smtClean="0">
                <a:solidFill>
                  <a:schemeClr val="bg1"/>
                </a:solidFill>
                <a:latin typeface="Calibri" pitchFamily="34" charset="0"/>
              </a:rPr>
              <a:t>                                     </a:t>
            </a:r>
            <a:r>
              <a:rPr lang="en-US" sz="2400" u="sng" dirty="0" smtClean="0">
                <a:solidFill>
                  <a:schemeClr val="bg1"/>
                </a:solidFill>
                <a:latin typeface="Calibri" pitchFamily="34" charset="0"/>
              </a:rPr>
              <a:t>CHAPTER 17 (</a:t>
            </a:r>
            <a:r>
              <a:rPr lang="en-US" sz="2400" u="sng" dirty="0" err="1" smtClean="0">
                <a:solidFill>
                  <a:schemeClr val="bg1"/>
                </a:solidFill>
                <a:latin typeface="Calibri" pitchFamily="34" charset="0"/>
              </a:rPr>
              <a:t>pg</a:t>
            </a:r>
            <a:r>
              <a:rPr lang="en-US" sz="2400" u="sng" dirty="0" smtClean="0">
                <a:solidFill>
                  <a:schemeClr val="bg1"/>
                </a:solidFill>
                <a:latin typeface="Calibri" pitchFamily="34" charset="0"/>
              </a:rPr>
              <a:t> 81) – DARL’S NARRATION</a:t>
            </a:r>
          </a:p>
          <a:p>
            <a:pPr marL="45720" indent="0" algn="ctr">
              <a:spcAft>
                <a:spcPts val="1200"/>
              </a:spcAft>
              <a:buNone/>
            </a:pPr>
            <a:endParaRPr lang="en-US" sz="2600" u="sng" dirty="0" smtClean="0">
              <a:solidFill>
                <a:schemeClr val="tx1"/>
              </a:solidFill>
              <a:latin typeface="Calibri" pitchFamily="34" charset="0"/>
            </a:endParaRPr>
          </a:p>
          <a:p>
            <a:pPr marL="45720" indent="0" algn="ctr">
              <a:spcAft>
                <a:spcPts val="1200"/>
              </a:spcAft>
              <a:buNone/>
            </a:pPr>
            <a:r>
              <a:rPr lang="en-US" sz="2400" dirty="0" smtClean="0">
                <a:solidFill>
                  <a:schemeClr val="bg1"/>
                </a:solidFill>
                <a:latin typeface="Calibri" pitchFamily="34" charset="0"/>
              </a:rPr>
              <a:t>In a strange room you must empty yourself for sleep. And before you are emptied for sleep, what are you. And when you are emptied for sleep, you are not. And when you are filled with sleep, you never were. I don’t know what I am. I don’t know if I am or not. Jewel knows he is, because he does not know that he does not know whether he is or not. He cannot empty himself for sleep because he is not what he is and he is what he is not…and since sleep is is-not and rain and wind are </a:t>
            </a:r>
            <a:r>
              <a:rPr lang="en-US" sz="2400" i="1" dirty="0" smtClean="0">
                <a:solidFill>
                  <a:schemeClr val="bg1"/>
                </a:solidFill>
                <a:latin typeface="Calibri" pitchFamily="34" charset="0"/>
              </a:rPr>
              <a:t>was</a:t>
            </a:r>
            <a:r>
              <a:rPr lang="en-US" sz="2400" dirty="0" smtClean="0">
                <a:solidFill>
                  <a:schemeClr val="bg1"/>
                </a:solidFill>
                <a:latin typeface="Calibri" pitchFamily="34" charset="0"/>
              </a:rPr>
              <a:t>, it is not. Yet the wagon is, because when the wagon is </a:t>
            </a:r>
            <a:r>
              <a:rPr lang="en-US" sz="2400" i="1" dirty="0" smtClean="0">
                <a:solidFill>
                  <a:schemeClr val="bg1"/>
                </a:solidFill>
                <a:latin typeface="Calibri" pitchFamily="34" charset="0"/>
              </a:rPr>
              <a:t>was</a:t>
            </a:r>
            <a:r>
              <a:rPr lang="en-US" sz="2400" dirty="0" smtClean="0">
                <a:solidFill>
                  <a:schemeClr val="bg1"/>
                </a:solidFill>
                <a:latin typeface="Calibri" pitchFamily="34" charset="0"/>
              </a:rPr>
              <a:t>, Addie </a:t>
            </a:r>
            <a:r>
              <a:rPr lang="en-US" sz="2400" dirty="0" err="1" smtClean="0">
                <a:solidFill>
                  <a:schemeClr val="bg1"/>
                </a:solidFill>
                <a:latin typeface="Calibri" pitchFamily="34" charset="0"/>
              </a:rPr>
              <a:t>Bundren</a:t>
            </a:r>
            <a:r>
              <a:rPr lang="en-US" sz="2400" dirty="0" smtClean="0">
                <a:solidFill>
                  <a:schemeClr val="bg1"/>
                </a:solidFill>
                <a:latin typeface="Calibri" pitchFamily="34" charset="0"/>
              </a:rPr>
              <a:t> will not be. And Jewel </a:t>
            </a:r>
            <a:r>
              <a:rPr lang="en-US" sz="2400" i="1" dirty="0" smtClean="0">
                <a:solidFill>
                  <a:schemeClr val="bg1"/>
                </a:solidFill>
                <a:latin typeface="Calibri" pitchFamily="34" charset="0"/>
              </a:rPr>
              <a:t>is</a:t>
            </a:r>
            <a:r>
              <a:rPr lang="en-US" sz="2400" dirty="0" smtClean="0">
                <a:solidFill>
                  <a:schemeClr val="bg1"/>
                </a:solidFill>
                <a:latin typeface="Calibri" pitchFamily="34" charset="0"/>
              </a:rPr>
              <a:t>, so Addie </a:t>
            </a:r>
            <a:r>
              <a:rPr lang="en-US" sz="2400" dirty="0" err="1" smtClean="0">
                <a:solidFill>
                  <a:schemeClr val="bg1"/>
                </a:solidFill>
                <a:latin typeface="Calibri" pitchFamily="34" charset="0"/>
              </a:rPr>
              <a:t>Bundren</a:t>
            </a:r>
            <a:r>
              <a:rPr lang="en-US" sz="2400" dirty="0" smtClean="0">
                <a:solidFill>
                  <a:schemeClr val="bg1"/>
                </a:solidFill>
                <a:latin typeface="Calibri" pitchFamily="34" charset="0"/>
              </a:rPr>
              <a:t> must be. And then I must be, or I could not empty myself for sleep in a strange room. And so if I am not emptied yet, I am </a:t>
            </a:r>
            <a:r>
              <a:rPr lang="en-US" sz="2400" i="1" dirty="0" smtClean="0">
                <a:solidFill>
                  <a:schemeClr val="bg1"/>
                </a:solidFill>
                <a:latin typeface="Calibri" pitchFamily="34" charset="0"/>
              </a:rPr>
              <a:t>is</a:t>
            </a:r>
            <a:r>
              <a:rPr lang="en-US" sz="2400" dirty="0" smtClean="0">
                <a:solidFill>
                  <a:schemeClr val="bg1"/>
                </a:solidFill>
                <a:latin typeface="Calibri" pitchFamily="34" charset="0"/>
              </a:rPr>
              <a:t>.</a:t>
            </a:r>
            <a:endParaRPr lang="en-US" sz="2400" dirty="0">
              <a:solidFill>
                <a:schemeClr val="bg1"/>
              </a:solidFill>
              <a:latin typeface="Calibri" pitchFamily="34" charset="0"/>
            </a:endParaRPr>
          </a:p>
        </p:txBody>
      </p:sp>
      <p:sp>
        <p:nvSpPr>
          <p:cNvPr id="2" name="Title 1"/>
          <p:cNvSpPr>
            <a:spLocks noGrp="1"/>
          </p:cNvSpPr>
          <p:nvPr>
            <p:ph type="title"/>
          </p:nvPr>
        </p:nvSpPr>
        <p:spPr>
          <a:xfrm>
            <a:off x="1524000" y="228600"/>
            <a:ext cx="6512511" cy="1143000"/>
          </a:xfrm>
        </p:spPr>
        <p:txBody>
          <a:bodyPr/>
          <a:lstStyle/>
          <a:p>
            <a:pPr algn="ctr"/>
            <a:r>
              <a:rPr lang="en-US" sz="6000" b="1" cap="none" dirty="0" smtClean="0">
                <a:ln w="19050" cmpd="sng">
                  <a:solidFill>
                    <a:schemeClr val="bg1"/>
                  </a:solidFill>
                  <a:prstDash val="solid"/>
                </a:ln>
                <a:solidFill>
                  <a:schemeClr val="accent1">
                    <a:lumMod val="75000"/>
                  </a:schemeClr>
                </a:solidFill>
                <a:effectLst>
                  <a:outerShdw blurRad="50800" dist="40000" dir="5400000" algn="tl" rotWithShape="0">
                    <a:srgbClr val="000000">
                      <a:shade val="5000"/>
                      <a:satMod val="120000"/>
                      <a:alpha val="33000"/>
                    </a:srgbClr>
                  </a:outerShdw>
                </a:effectLst>
              </a:rPr>
              <a:t>DARL</a:t>
            </a:r>
            <a:endParaRPr lang="en-US" sz="6000" b="1" cap="none" dirty="0">
              <a:ln w="19050" cmpd="sng">
                <a:solidFill>
                  <a:schemeClr val="bg1"/>
                </a:solidFill>
                <a:prstDash val="solid"/>
              </a:ln>
              <a:solidFill>
                <a:schemeClr val="accent1">
                  <a:lumMod val="75000"/>
                </a:schemeClr>
              </a:solidFill>
              <a:effectLst>
                <a:outerShdw blurRad="50800" dist="40000" dir="5400000" algn="tl" rotWithShape="0">
                  <a:srgbClr val="000000">
                    <a:shade val="5000"/>
                    <a:satMod val="120000"/>
                    <a:alpha val="33000"/>
                  </a:srgbClr>
                </a:outerShdw>
              </a:effectLst>
            </a:endParaRPr>
          </a:p>
        </p:txBody>
      </p:sp>
      <p:pic>
        <p:nvPicPr>
          <p:cNvPr id="2050" name="Picture 2" descr="http://whysoblu.com/wp-content/uploads/2013/11/As-I-Lay-Dying-whysoblu-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6" y="607352"/>
            <a:ext cx="2860964" cy="19058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reeform 4"/>
          <p:cNvSpPr/>
          <p:nvPr/>
        </p:nvSpPr>
        <p:spPr>
          <a:xfrm>
            <a:off x="3325091" y="1917914"/>
            <a:ext cx="5334000" cy="351859"/>
          </a:xfrm>
          <a:custGeom>
            <a:avLst/>
            <a:gdLst>
              <a:gd name="connsiteX0" fmla="*/ 0 w 5334000"/>
              <a:gd name="connsiteY0" fmla="*/ 306766 h 351859"/>
              <a:gd name="connsiteX1" fmla="*/ 13855 w 5334000"/>
              <a:gd name="connsiteY1" fmla="*/ 237493 h 351859"/>
              <a:gd name="connsiteX2" fmla="*/ 69273 w 5334000"/>
              <a:gd name="connsiteY2" fmla="*/ 223639 h 351859"/>
              <a:gd name="connsiteX3" fmla="*/ 166255 w 5334000"/>
              <a:gd name="connsiteY3" fmla="*/ 182075 h 351859"/>
              <a:gd name="connsiteX4" fmla="*/ 235527 w 5334000"/>
              <a:gd name="connsiteY4" fmla="*/ 168221 h 351859"/>
              <a:gd name="connsiteX5" fmla="*/ 290946 w 5334000"/>
              <a:gd name="connsiteY5" fmla="*/ 154366 h 351859"/>
              <a:gd name="connsiteX6" fmla="*/ 429491 w 5334000"/>
              <a:gd name="connsiteY6" fmla="*/ 140511 h 351859"/>
              <a:gd name="connsiteX7" fmla="*/ 720436 w 5334000"/>
              <a:gd name="connsiteY7" fmla="*/ 154366 h 351859"/>
              <a:gd name="connsiteX8" fmla="*/ 762000 w 5334000"/>
              <a:gd name="connsiteY8" fmla="*/ 168221 h 351859"/>
              <a:gd name="connsiteX9" fmla="*/ 1011382 w 5334000"/>
              <a:gd name="connsiteY9" fmla="*/ 195930 h 351859"/>
              <a:gd name="connsiteX10" fmla="*/ 1316182 w 5334000"/>
              <a:gd name="connsiteY10" fmla="*/ 182075 h 351859"/>
              <a:gd name="connsiteX11" fmla="*/ 1343891 w 5334000"/>
              <a:gd name="connsiteY11" fmla="*/ 140511 h 351859"/>
              <a:gd name="connsiteX12" fmla="*/ 1330036 w 5334000"/>
              <a:gd name="connsiteY12" fmla="*/ 29675 h 351859"/>
              <a:gd name="connsiteX13" fmla="*/ 1288473 w 5334000"/>
              <a:gd name="connsiteY13" fmla="*/ 182075 h 351859"/>
              <a:gd name="connsiteX14" fmla="*/ 1330036 w 5334000"/>
              <a:gd name="connsiteY14" fmla="*/ 195930 h 351859"/>
              <a:gd name="connsiteX15" fmla="*/ 1385455 w 5334000"/>
              <a:gd name="connsiteY15" fmla="*/ 223639 h 351859"/>
              <a:gd name="connsiteX16" fmla="*/ 1496291 w 5334000"/>
              <a:gd name="connsiteY16" fmla="*/ 251348 h 351859"/>
              <a:gd name="connsiteX17" fmla="*/ 1814946 w 5334000"/>
              <a:gd name="connsiteY17" fmla="*/ 223639 h 351859"/>
              <a:gd name="connsiteX18" fmla="*/ 1898073 w 5334000"/>
              <a:gd name="connsiteY18" fmla="*/ 182075 h 351859"/>
              <a:gd name="connsiteX19" fmla="*/ 1939636 w 5334000"/>
              <a:gd name="connsiteY19" fmla="*/ 168221 h 351859"/>
              <a:gd name="connsiteX20" fmla="*/ 2008909 w 5334000"/>
              <a:gd name="connsiteY20" fmla="*/ 126657 h 351859"/>
              <a:gd name="connsiteX21" fmla="*/ 2064327 w 5334000"/>
              <a:gd name="connsiteY21" fmla="*/ 98948 h 351859"/>
              <a:gd name="connsiteX22" fmla="*/ 2175164 w 5334000"/>
              <a:gd name="connsiteY22" fmla="*/ 71239 h 351859"/>
              <a:gd name="connsiteX23" fmla="*/ 2382982 w 5334000"/>
              <a:gd name="connsiteY23" fmla="*/ 85093 h 351859"/>
              <a:gd name="connsiteX24" fmla="*/ 2313709 w 5334000"/>
              <a:gd name="connsiteY24" fmla="*/ 251348 h 351859"/>
              <a:gd name="connsiteX25" fmla="*/ 2272146 w 5334000"/>
              <a:gd name="connsiteY25" fmla="*/ 279057 h 351859"/>
              <a:gd name="connsiteX26" fmla="*/ 2161309 w 5334000"/>
              <a:gd name="connsiteY26" fmla="*/ 265202 h 351859"/>
              <a:gd name="connsiteX27" fmla="*/ 2175164 w 5334000"/>
              <a:gd name="connsiteY27" fmla="*/ 154366 h 351859"/>
              <a:gd name="connsiteX28" fmla="*/ 2244436 w 5334000"/>
              <a:gd name="connsiteY28" fmla="*/ 140511 h 351859"/>
              <a:gd name="connsiteX29" fmla="*/ 3172691 w 5334000"/>
              <a:gd name="connsiteY29" fmla="*/ 154366 h 351859"/>
              <a:gd name="connsiteX30" fmla="*/ 3463636 w 5334000"/>
              <a:gd name="connsiteY30" fmla="*/ 98948 h 351859"/>
              <a:gd name="connsiteX31" fmla="*/ 3449782 w 5334000"/>
              <a:gd name="connsiteY31" fmla="*/ 15821 h 351859"/>
              <a:gd name="connsiteX32" fmla="*/ 3352800 w 5334000"/>
              <a:gd name="connsiteY32" fmla="*/ 29675 h 351859"/>
              <a:gd name="connsiteX33" fmla="*/ 3338946 w 5334000"/>
              <a:gd name="connsiteY33" fmla="*/ 71239 h 351859"/>
              <a:gd name="connsiteX34" fmla="*/ 3352800 w 5334000"/>
              <a:gd name="connsiteY34" fmla="*/ 154366 h 351859"/>
              <a:gd name="connsiteX35" fmla="*/ 3408218 w 5334000"/>
              <a:gd name="connsiteY35" fmla="*/ 182075 h 351859"/>
              <a:gd name="connsiteX36" fmla="*/ 3560618 w 5334000"/>
              <a:gd name="connsiteY36" fmla="*/ 223639 h 351859"/>
              <a:gd name="connsiteX37" fmla="*/ 3879273 w 5334000"/>
              <a:gd name="connsiteY37" fmla="*/ 209784 h 351859"/>
              <a:gd name="connsiteX38" fmla="*/ 3934691 w 5334000"/>
              <a:gd name="connsiteY38" fmla="*/ 195930 h 351859"/>
              <a:gd name="connsiteX39" fmla="*/ 3990109 w 5334000"/>
              <a:gd name="connsiteY39" fmla="*/ 154366 h 351859"/>
              <a:gd name="connsiteX40" fmla="*/ 4031673 w 5334000"/>
              <a:gd name="connsiteY40" fmla="*/ 126657 h 351859"/>
              <a:gd name="connsiteX41" fmla="*/ 4073236 w 5334000"/>
              <a:gd name="connsiteY41" fmla="*/ 112802 h 351859"/>
              <a:gd name="connsiteX42" fmla="*/ 4350327 w 5334000"/>
              <a:gd name="connsiteY42" fmla="*/ 154366 h 351859"/>
              <a:gd name="connsiteX43" fmla="*/ 4378036 w 5334000"/>
              <a:gd name="connsiteY43" fmla="*/ 209784 h 351859"/>
              <a:gd name="connsiteX44" fmla="*/ 4405746 w 5334000"/>
              <a:gd name="connsiteY44" fmla="*/ 292911 h 351859"/>
              <a:gd name="connsiteX45" fmla="*/ 4391891 w 5334000"/>
              <a:gd name="connsiteY45" fmla="*/ 348330 h 351859"/>
              <a:gd name="connsiteX46" fmla="*/ 4294909 w 5334000"/>
              <a:gd name="connsiteY46" fmla="*/ 265202 h 351859"/>
              <a:gd name="connsiteX47" fmla="*/ 4364182 w 5334000"/>
              <a:gd name="connsiteY47" fmla="*/ 195930 h 351859"/>
              <a:gd name="connsiteX48" fmla="*/ 5015346 w 5334000"/>
              <a:gd name="connsiteY48" fmla="*/ 209784 h 351859"/>
              <a:gd name="connsiteX49" fmla="*/ 5112327 w 5334000"/>
              <a:gd name="connsiteY49" fmla="*/ 237493 h 351859"/>
              <a:gd name="connsiteX50" fmla="*/ 5278582 w 5334000"/>
              <a:gd name="connsiteY50" fmla="*/ 223639 h 351859"/>
              <a:gd name="connsiteX51" fmla="*/ 5334000 w 5334000"/>
              <a:gd name="connsiteY51" fmla="*/ 140511 h 35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334000" h="351859">
                <a:moveTo>
                  <a:pt x="0" y="306766"/>
                </a:moveTo>
                <a:cubicBezTo>
                  <a:pt x="4618" y="283675"/>
                  <a:pt x="-1220" y="255583"/>
                  <a:pt x="13855" y="237493"/>
                </a:cubicBezTo>
                <a:cubicBezTo>
                  <a:pt x="26045" y="222865"/>
                  <a:pt x="51444" y="230325"/>
                  <a:pt x="69273" y="223639"/>
                </a:cubicBezTo>
                <a:cubicBezTo>
                  <a:pt x="148572" y="193902"/>
                  <a:pt x="97448" y="199277"/>
                  <a:pt x="166255" y="182075"/>
                </a:cubicBezTo>
                <a:cubicBezTo>
                  <a:pt x="189100" y="176364"/>
                  <a:pt x="212540" y="173329"/>
                  <a:pt x="235527" y="168221"/>
                </a:cubicBezTo>
                <a:cubicBezTo>
                  <a:pt x="254115" y="164090"/>
                  <a:pt x="272096" y="157059"/>
                  <a:pt x="290946" y="154366"/>
                </a:cubicBezTo>
                <a:cubicBezTo>
                  <a:pt x="336892" y="147802"/>
                  <a:pt x="383309" y="145129"/>
                  <a:pt x="429491" y="140511"/>
                </a:cubicBezTo>
                <a:cubicBezTo>
                  <a:pt x="526473" y="145129"/>
                  <a:pt x="623680" y="146303"/>
                  <a:pt x="720436" y="154366"/>
                </a:cubicBezTo>
                <a:cubicBezTo>
                  <a:pt x="734990" y="155579"/>
                  <a:pt x="747679" y="165357"/>
                  <a:pt x="762000" y="168221"/>
                </a:cubicBezTo>
                <a:cubicBezTo>
                  <a:pt x="832219" y="182265"/>
                  <a:pt x="947144" y="190090"/>
                  <a:pt x="1011382" y="195930"/>
                </a:cubicBezTo>
                <a:cubicBezTo>
                  <a:pt x="1112982" y="191312"/>
                  <a:pt x="1215861" y="198795"/>
                  <a:pt x="1316182" y="182075"/>
                </a:cubicBezTo>
                <a:cubicBezTo>
                  <a:pt x="1332607" y="179338"/>
                  <a:pt x="1342384" y="157094"/>
                  <a:pt x="1343891" y="140511"/>
                </a:cubicBezTo>
                <a:cubicBezTo>
                  <a:pt x="1347262" y="103431"/>
                  <a:pt x="1334654" y="66620"/>
                  <a:pt x="1330036" y="29675"/>
                </a:cubicBezTo>
                <a:cubicBezTo>
                  <a:pt x="1245206" y="50883"/>
                  <a:pt x="1234664" y="34099"/>
                  <a:pt x="1288473" y="182075"/>
                </a:cubicBezTo>
                <a:cubicBezTo>
                  <a:pt x="1293464" y="195800"/>
                  <a:pt x="1316613" y="190177"/>
                  <a:pt x="1330036" y="195930"/>
                </a:cubicBezTo>
                <a:cubicBezTo>
                  <a:pt x="1349019" y="204066"/>
                  <a:pt x="1366472" y="215503"/>
                  <a:pt x="1385455" y="223639"/>
                </a:cubicBezTo>
                <a:cubicBezTo>
                  <a:pt x="1422730" y="239614"/>
                  <a:pt x="1455635" y="243217"/>
                  <a:pt x="1496291" y="251348"/>
                </a:cubicBezTo>
                <a:cubicBezTo>
                  <a:pt x="1602509" y="242112"/>
                  <a:pt x="1709030" y="235860"/>
                  <a:pt x="1814946" y="223639"/>
                </a:cubicBezTo>
                <a:cubicBezTo>
                  <a:pt x="1860214" y="218416"/>
                  <a:pt x="1858145" y="202039"/>
                  <a:pt x="1898073" y="182075"/>
                </a:cubicBezTo>
                <a:cubicBezTo>
                  <a:pt x="1911135" y="175544"/>
                  <a:pt x="1925782" y="172839"/>
                  <a:pt x="1939636" y="168221"/>
                </a:cubicBezTo>
                <a:cubicBezTo>
                  <a:pt x="1985716" y="122141"/>
                  <a:pt x="1945961" y="153635"/>
                  <a:pt x="2008909" y="126657"/>
                </a:cubicBezTo>
                <a:cubicBezTo>
                  <a:pt x="2027892" y="118521"/>
                  <a:pt x="2044734" y="105479"/>
                  <a:pt x="2064327" y="98948"/>
                </a:cubicBezTo>
                <a:cubicBezTo>
                  <a:pt x="2100455" y="86905"/>
                  <a:pt x="2175164" y="71239"/>
                  <a:pt x="2175164" y="71239"/>
                </a:cubicBezTo>
                <a:cubicBezTo>
                  <a:pt x="2244437" y="75857"/>
                  <a:pt x="2328391" y="42200"/>
                  <a:pt x="2382982" y="85093"/>
                </a:cubicBezTo>
                <a:cubicBezTo>
                  <a:pt x="2504977" y="180946"/>
                  <a:pt x="2349273" y="231026"/>
                  <a:pt x="2313709" y="251348"/>
                </a:cubicBezTo>
                <a:cubicBezTo>
                  <a:pt x="2299252" y="259609"/>
                  <a:pt x="2286000" y="269821"/>
                  <a:pt x="2272146" y="279057"/>
                </a:cubicBezTo>
                <a:cubicBezTo>
                  <a:pt x="2235200" y="274439"/>
                  <a:pt x="2195333" y="280324"/>
                  <a:pt x="2161309" y="265202"/>
                </a:cubicBezTo>
                <a:cubicBezTo>
                  <a:pt x="2121505" y="247511"/>
                  <a:pt x="2172832" y="156365"/>
                  <a:pt x="2175164" y="154366"/>
                </a:cubicBezTo>
                <a:cubicBezTo>
                  <a:pt x="2193043" y="139041"/>
                  <a:pt x="2221345" y="145129"/>
                  <a:pt x="2244436" y="140511"/>
                </a:cubicBezTo>
                <a:lnTo>
                  <a:pt x="3172691" y="154366"/>
                </a:lnTo>
                <a:cubicBezTo>
                  <a:pt x="3459506" y="154366"/>
                  <a:pt x="3421306" y="225941"/>
                  <a:pt x="3463636" y="98948"/>
                </a:cubicBezTo>
                <a:cubicBezTo>
                  <a:pt x="3459018" y="71239"/>
                  <a:pt x="3463719" y="40211"/>
                  <a:pt x="3449782" y="15821"/>
                </a:cubicBezTo>
                <a:cubicBezTo>
                  <a:pt x="3427131" y="-23818"/>
                  <a:pt x="3366825" y="22662"/>
                  <a:pt x="3352800" y="29675"/>
                </a:cubicBezTo>
                <a:cubicBezTo>
                  <a:pt x="3348182" y="43530"/>
                  <a:pt x="3338946" y="56635"/>
                  <a:pt x="3338946" y="71239"/>
                </a:cubicBezTo>
                <a:cubicBezTo>
                  <a:pt x="3338946" y="99330"/>
                  <a:pt x="3337912" y="130545"/>
                  <a:pt x="3352800" y="154366"/>
                </a:cubicBezTo>
                <a:cubicBezTo>
                  <a:pt x="3363746" y="171880"/>
                  <a:pt x="3390286" y="171828"/>
                  <a:pt x="3408218" y="182075"/>
                </a:cubicBezTo>
                <a:cubicBezTo>
                  <a:pt x="3496237" y="232371"/>
                  <a:pt x="3398656" y="203393"/>
                  <a:pt x="3560618" y="223639"/>
                </a:cubicBezTo>
                <a:cubicBezTo>
                  <a:pt x="3666836" y="219021"/>
                  <a:pt x="3773245" y="217638"/>
                  <a:pt x="3879273" y="209784"/>
                </a:cubicBezTo>
                <a:cubicBezTo>
                  <a:pt x="3898262" y="208377"/>
                  <a:pt x="3917660" y="204445"/>
                  <a:pt x="3934691" y="195930"/>
                </a:cubicBezTo>
                <a:cubicBezTo>
                  <a:pt x="3955344" y="185603"/>
                  <a:pt x="3971319" y="167787"/>
                  <a:pt x="3990109" y="154366"/>
                </a:cubicBezTo>
                <a:cubicBezTo>
                  <a:pt x="4003659" y="144688"/>
                  <a:pt x="4016780" y="134104"/>
                  <a:pt x="4031673" y="126657"/>
                </a:cubicBezTo>
                <a:cubicBezTo>
                  <a:pt x="4044735" y="120126"/>
                  <a:pt x="4059382" y="117420"/>
                  <a:pt x="4073236" y="112802"/>
                </a:cubicBezTo>
                <a:cubicBezTo>
                  <a:pt x="4089198" y="113741"/>
                  <a:pt x="4293334" y="85974"/>
                  <a:pt x="4350327" y="154366"/>
                </a:cubicBezTo>
                <a:cubicBezTo>
                  <a:pt x="4363549" y="170232"/>
                  <a:pt x="4370366" y="190608"/>
                  <a:pt x="4378036" y="209784"/>
                </a:cubicBezTo>
                <a:cubicBezTo>
                  <a:pt x="4388884" y="236903"/>
                  <a:pt x="4405746" y="292911"/>
                  <a:pt x="4405746" y="292911"/>
                </a:cubicBezTo>
                <a:cubicBezTo>
                  <a:pt x="4401128" y="311384"/>
                  <a:pt x="4409955" y="342308"/>
                  <a:pt x="4391891" y="348330"/>
                </a:cubicBezTo>
                <a:cubicBezTo>
                  <a:pt x="4331240" y="368548"/>
                  <a:pt x="4310655" y="296694"/>
                  <a:pt x="4294909" y="265202"/>
                </a:cubicBezTo>
                <a:cubicBezTo>
                  <a:pt x="4308764" y="209784"/>
                  <a:pt x="4294909" y="195930"/>
                  <a:pt x="4364182" y="195930"/>
                </a:cubicBezTo>
                <a:cubicBezTo>
                  <a:pt x="4581286" y="195930"/>
                  <a:pt x="4798291" y="205166"/>
                  <a:pt x="5015346" y="209784"/>
                </a:cubicBezTo>
                <a:cubicBezTo>
                  <a:pt x="5034949" y="216319"/>
                  <a:pt x="5094926" y="237493"/>
                  <a:pt x="5112327" y="237493"/>
                </a:cubicBezTo>
                <a:cubicBezTo>
                  <a:pt x="5167937" y="237493"/>
                  <a:pt x="5223164" y="228257"/>
                  <a:pt x="5278582" y="223639"/>
                </a:cubicBezTo>
                <a:lnTo>
                  <a:pt x="5334000" y="140511"/>
                </a:lnTo>
              </a:path>
            </a:pathLst>
          </a:cu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299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79764" y="457200"/>
            <a:ext cx="7520940" cy="548640"/>
          </a:xfrm>
        </p:spPr>
        <p:txBody>
          <a:bodyPr>
            <a:normAutofit fontScale="90000"/>
          </a:bodyPr>
          <a:lstStyle/>
          <a:p>
            <a:pPr algn="ctr"/>
            <a:r>
              <a:rPr lang="en-US" sz="5500" b="1" cap="none" dirty="0" smtClean="0">
                <a:ln w="12700" cmpd="sng">
                  <a:solidFill>
                    <a:schemeClr val="tx1"/>
                  </a:solidFill>
                  <a:prstDash val="solid"/>
                </a:ln>
                <a:solidFill>
                  <a:schemeClr val="accent3">
                    <a:lumMod val="40000"/>
                    <a:lumOff val="60000"/>
                  </a:schemeClr>
                </a:solidFill>
                <a:effectLst>
                  <a:outerShdw blurRad="50800" dist="40000" dir="5400000" algn="tl" rotWithShape="0">
                    <a:srgbClr val="000000">
                      <a:shade val="5000"/>
                      <a:satMod val="120000"/>
                      <a:alpha val="33000"/>
                    </a:srgbClr>
                  </a:outerShdw>
                </a:effectLst>
              </a:rPr>
              <a:t>VARDAMAN</a:t>
            </a:r>
            <a:endParaRPr lang="en-US" sz="5500" b="1" cap="none" dirty="0">
              <a:ln w="12700" cmpd="sng">
                <a:solidFill>
                  <a:schemeClr val="tx1"/>
                </a:solidFill>
                <a:prstDash val="solid"/>
              </a:ln>
              <a:solidFill>
                <a:schemeClr val="accent3">
                  <a:lumMod val="40000"/>
                  <a:lumOff val="6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457200" y="1143000"/>
            <a:ext cx="8686800" cy="5638800"/>
          </a:xfrm>
        </p:spPr>
        <p:txBody>
          <a:bodyPr>
            <a:noAutofit/>
          </a:bodyPr>
          <a:lstStyle/>
          <a:p>
            <a:pPr marL="45720" indent="0" algn="ctr">
              <a:buNone/>
            </a:pPr>
            <a:r>
              <a:rPr lang="en-US" sz="2400" u="sng" dirty="0" smtClean="0">
                <a:solidFill>
                  <a:schemeClr val="tx1"/>
                </a:solidFill>
                <a:latin typeface="Calibri" pitchFamily="34" charset="0"/>
              </a:rPr>
              <a:t>CHAPTER 24 (</a:t>
            </a:r>
            <a:r>
              <a:rPr lang="en-US" sz="2400" u="sng" dirty="0" err="1" smtClean="0">
                <a:solidFill>
                  <a:schemeClr val="tx1"/>
                </a:solidFill>
                <a:latin typeface="Calibri" pitchFamily="34" charset="0"/>
              </a:rPr>
              <a:t>pg</a:t>
            </a:r>
            <a:r>
              <a:rPr lang="en-US" sz="2400" u="sng" dirty="0" smtClean="0">
                <a:solidFill>
                  <a:schemeClr val="tx1"/>
                </a:solidFill>
                <a:latin typeface="Calibri" pitchFamily="34" charset="0"/>
              </a:rPr>
              <a:t> 101) – VARDAMAN’S NARRATION</a:t>
            </a:r>
          </a:p>
          <a:p>
            <a:pPr marL="45720" indent="0" algn="ctr">
              <a:buNone/>
            </a:pPr>
            <a:r>
              <a:rPr lang="en-US" sz="2300" dirty="0" smtClean="0">
                <a:solidFill>
                  <a:schemeClr val="tx1"/>
                </a:solidFill>
                <a:latin typeface="Calibri" pitchFamily="34" charset="0"/>
              </a:rPr>
              <a:t>But my mother is a fish. Vernon seen it. He was there. </a:t>
            </a:r>
          </a:p>
          <a:p>
            <a:pPr marL="45720" indent="0" algn="ctr">
              <a:buNone/>
            </a:pPr>
            <a:r>
              <a:rPr lang="en-US" sz="2300" dirty="0" smtClean="0">
                <a:solidFill>
                  <a:schemeClr val="tx1"/>
                </a:solidFill>
                <a:latin typeface="Calibri" pitchFamily="34" charset="0"/>
              </a:rPr>
              <a:t>“Jewel’s mother is a horse,” </a:t>
            </a:r>
            <a:r>
              <a:rPr lang="en-US" sz="2300" dirty="0" err="1" smtClean="0">
                <a:solidFill>
                  <a:schemeClr val="tx1"/>
                </a:solidFill>
                <a:latin typeface="Calibri" pitchFamily="34" charset="0"/>
              </a:rPr>
              <a:t>Darl</a:t>
            </a:r>
            <a:r>
              <a:rPr lang="en-US" sz="2300" dirty="0" smtClean="0">
                <a:solidFill>
                  <a:schemeClr val="tx1"/>
                </a:solidFill>
                <a:latin typeface="Calibri" pitchFamily="34" charset="0"/>
              </a:rPr>
              <a:t> said.</a:t>
            </a:r>
          </a:p>
          <a:p>
            <a:pPr marL="45720" indent="0" algn="ctr">
              <a:buNone/>
            </a:pPr>
            <a:r>
              <a:rPr lang="en-US" sz="2300" dirty="0" smtClean="0">
                <a:solidFill>
                  <a:schemeClr val="tx1"/>
                </a:solidFill>
                <a:latin typeface="Calibri" pitchFamily="34" charset="0"/>
              </a:rPr>
              <a:t>“Then mine can be a fish, cant it, </a:t>
            </a:r>
            <a:r>
              <a:rPr lang="en-US" sz="2300" dirty="0" err="1" smtClean="0">
                <a:solidFill>
                  <a:schemeClr val="tx1"/>
                </a:solidFill>
                <a:latin typeface="Calibri" pitchFamily="34" charset="0"/>
              </a:rPr>
              <a:t>Darl</a:t>
            </a:r>
            <a:r>
              <a:rPr lang="en-US" sz="2300" dirty="0" smtClean="0">
                <a:solidFill>
                  <a:schemeClr val="tx1"/>
                </a:solidFill>
                <a:latin typeface="Calibri" pitchFamily="34" charset="0"/>
              </a:rPr>
              <a:t>?” I said. </a:t>
            </a:r>
          </a:p>
          <a:p>
            <a:pPr marL="45720" indent="0" algn="ctr">
              <a:buNone/>
            </a:pPr>
            <a:r>
              <a:rPr lang="en-US" sz="2300" dirty="0" smtClean="0">
                <a:solidFill>
                  <a:schemeClr val="tx1"/>
                </a:solidFill>
                <a:latin typeface="Calibri" pitchFamily="34" charset="0"/>
              </a:rPr>
              <a:t>Jewel is my brother.</a:t>
            </a:r>
          </a:p>
          <a:p>
            <a:pPr marL="45720" indent="0" algn="ctr">
              <a:buNone/>
            </a:pPr>
            <a:r>
              <a:rPr lang="en-US" sz="2300" dirty="0" smtClean="0">
                <a:solidFill>
                  <a:schemeClr val="tx1"/>
                </a:solidFill>
                <a:latin typeface="Calibri" pitchFamily="34" charset="0"/>
              </a:rPr>
              <a:t>“Then mine will have to be a horse, too,” I said.</a:t>
            </a:r>
          </a:p>
          <a:p>
            <a:pPr marL="45720" indent="0" algn="ctr">
              <a:buNone/>
            </a:pPr>
            <a:r>
              <a:rPr lang="en-US" sz="2300" dirty="0" smtClean="0">
                <a:solidFill>
                  <a:schemeClr val="tx1"/>
                </a:solidFill>
                <a:latin typeface="Calibri" pitchFamily="34" charset="0"/>
              </a:rPr>
              <a:t>“Why?” </a:t>
            </a:r>
            <a:r>
              <a:rPr lang="en-US" sz="2300" dirty="0" err="1" smtClean="0">
                <a:solidFill>
                  <a:schemeClr val="tx1"/>
                </a:solidFill>
                <a:latin typeface="Calibri" pitchFamily="34" charset="0"/>
              </a:rPr>
              <a:t>Darl</a:t>
            </a:r>
            <a:r>
              <a:rPr lang="en-US" sz="2300" dirty="0" smtClean="0">
                <a:solidFill>
                  <a:schemeClr val="tx1"/>
                </a:solidFill>
                <a:latin typeface="Calibri" pitchFamily="34" charset="0"/>
              </a:rPr>
              <a:t> said. “If pa is your pa, why does your ma have to be a horse just because Jewel’s is?”</a:t>
            </a:r>
          </a:p>
          <a:p>
            <a:pPr marL="45720" indent="0" algn="ctr">
              <a:buNone/>
            </a:pPr>
            <a:r>
              <a:rPr lang="en-US" sz="2300" dirty="0" smtClean="0">
                <a:solidFill>
                  <a:schemeClr val="tx1"/>
                </a:solidFill>
                <a:latin typeface="Calibri" pitchFamily="34" charset="0"/>
              </a:rPr>
              <a:t>“Why does it?” I said. “Why does it, </a:t>
            </a:r>
            <a:r>
              <a:rPr lang="en-US" sz="2300" dirty="0" err="1" smtClean="0">
                <a:solidFill>
                  <a:schemeClr val="tx1"/>
                </a:solidFill>
                <a:latin typeface="Calibri" pitchFamily="34" charset="0"/>
              </a:rPr>
              <a:t>Darl</a:t>
            </a:r>
            <a:r>
              <a:rPr lang="en-US" sz="2300" dirty="0" smtClean="0">
                <a:solidFill>
                  <a:schemeClr val="tx1"/>
                </a:solidFill>
                <a:latin typeface="Calibri" pitchFamily="34" charset="0"/>
              </a:rPr>
              <a:t>?”</a:t>
            </a:r>
          </a:p>
          <a:p>
            <a:pPr marL="45720" indent="0" algn="ctr">
              <a:buNone/>
            </a:pPr>
            <a:r>
              <a:rPr lang="en-US" sz="2300" dirty="0" err="1" smtClean="0">
                <a:solidFill>
                  <a:schemeClr val="tx1"/>
                </a:solidFill>
                <a:latin typeface="Calibri" pitchFamily="34" charset="0"/>
              </a:rPr>
              <a:t>Darl</a:t>
            </a:r>
            <a:r>
              <a:rPr lang="en-US" sz="2300" dirty="0" smtClean="0">
                <a:solidFill>
                  <a:schemeClr val="tx1"/>
                </a:solidFill>
                <a:latin typeface="Calibri" pitchFamily="34" charset="0"/>
              </a:rPr>
              <a:t> is my brother.</a:t>
            </a:r>
          </a:p>
          <a:p>
            <a:pPr marL="45720" indent="0" algn="ctr">
              <a:buNone/>
            </a:pPr>
            <a:r>
              <a:rPr lang="en-US" sz="2300" dirty="0" smtClean="0">
                <a:solidFill>
                  <a:schemeClr val="tx1"/>
                </a:solidFill>
                <a:latin typeface="Calibri" pitchFamily="34" charset="0"/>
              </a:rPr>
              <a:t>“Then what is your ma, </a:t>
            </a:r>
            <a:r>
              <a:rPr lang="en-US" sz="2300" dirty="0" err="1" smtClean="0">
                <a:solidFill>
                  <a:schemeClr val="tx1"/>
                </a:solidFill>
                <a:latin typeface="Calibri" pitchFamily="34" charset="0"/>
              </a:rPr>
              <a:t>Darl</a:t>
            </a:r>
            <a:r>
              <a:rPr lang="en-US" sz="2300" dirty="0" smtClean="0">
                <a:solidFill>
                  <a:schemeClr val="tx1"/>
                </a:solidFill>
                <a:latin typeface="Calibri" pitchFamily="34" charset="0"/>
              </a:rPr>
              <a:t>?” I said.</a:t>
            </a:r>
          </a:p>
          <a:p>
            <a:pPr marL="45720" indent="0" algn="ctr">
              <a:buNone/>
            </a:pPr>
            <a:r>
              <a:rPr lang="en-US" sz="2300" dirty="0" smtClean="0">
                <a:solidFill>
                  <a:schemeClr val="tx1"/>
                </a:solidFill>
                <a:latin typeface="Calibri" pitchFamily="34" charset="0"/>
              </a:rPr>
              <a:t>“I haven’t got ere one,” </a:t>
            </a:r>
            <a:r>
              <a:rPr lang="en-US" sz="2300" dirty="0" err="1" smtClean="0">
                <a:solidFill>
                  <a:schemeClr val="tx1"/>
                </a:solidFill>
                <a:latin typeface="Calibri" pitchFamily="34" charset="0"/>
              </a:rPr>
              <a:t>Darl</a:t>
            </a:r>
            <a:r>
              <a:rPr lang="en-US" sz="2300" dirty="0" smtClean="0">
                <a:solidFill>
                  <a:schemeClr val="tx1"/>
                </a:solidFill>
                <a:latin typeface="Calibri" pitchFamily="34" charset="0"/>
              </a:rPr>
              <a:t> said. “Because if I had one, it is was. And if it is was, it cant be is. Can it?” </a:t>
            </a:r>
          </a:p>
        </p:txBody>
      </p:sp>
      <p:pic>
        <p:nvPicPr>
          <p:cNvPr id="4098" name="Picture 2" descr="http://static.mediabang.org/people-photos/big/622/622475/847cc6169506108200f2a091a2c332c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764" y="762000"/>
            <a:ext cx="1524000" cy="228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9074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512511" cy="1143000"/>
          </a:xfrm>
        </p:spPr>
        <p:txBody>
          <a:bodyPr/>
          <a:lstStyle/>
          <a:p>
            <a:pPr marL="0" indent="0" algn="ctr">
              <a:buNone/>
            </a:pPr>
            <a:r>
              <a:rPr lang="en-US" sz="53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DEWEY DELL</a:t>
            </a:r>
            <a:endParaRPr lang="en-US" sz="53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Content Placeholder 2"/>
          <p:cNvSpPr>
            <a:spLocks noGrp="1"/>
          </p:cNvSpPr>
          <p:nvPr>
            <p:ph idx="1"/>
          </p:nvPr>
        </p:nvSpPr>
        <p:spPr>
          <a:xfrm>
            <a:off x="2105024" y="1676400"/>
            <a:ext cx="6657975" cy="4800600"/>
          </a:xfrm>
        </p:spPr>
        <p:txBody>
          <a:bodyPr>
            <a:noAutofit/>
          </a:bodyPr>
          <a:lstStyle/>
          <a:p>
            <a:pPr marL="0" indent="0" algn="ctr">
              <a:buNone/>
            </a:pPr>
            <a:r>
              <a:rPr lang="en-US" sz="2400" i="1" u="sng" dirty="0" smtClean="0">
                <a:latin typeface="Calibri" pitchFamily="34" charset="0"/>
              </a:rPr>
              <a:t>CHAPTER 30 (</a:t>
            </a:r>
            <a:r>
              <a:rPr lang="en-US" sz="2400" i="1" u="sng" dirty="0" err="1" smtClean="0">
                <a:latin typeface="Calibri" pitchFamily="34" charset="0"/>
              </a:rPr>
              <a:t>pg</a:t>
            </a:r>
            <a:r>
              <a:rPr lang="en-US" sz="2400" i="1" u="sng" dirty="0" smtClean="0">
                <a:latin typeface="Calibri" pitchFamily="34" charset="0"/>
              </a:rPr>
              <a:t> 121) – Dewey Dell’s Narration</a:t>
            </a:r>
          </a:p>
          <a:p>
            <a:pPr marL="0" indent="0" algn="ctr">
              <a:buNone/>
            </a:pPr>
            <a:r>
              <a:rPr lang="en-US" sz="3100" i="1" dirty="0" smtClean="0">
                <a:latin typeface="Calibri" pitchFamily="34" charset="0"/>
              </a:rPr>
              <a:t>He'll </a:t>
            </a:r>
            <a:r>
              <a:rPr lang="en-US" sz="3100" i="1" dirty="0">
                <a:latin typeface="Calibri" pitchFamily="34" charset="0"/>
              </a:rPr>
              <a:t>do as I say . He always does. I can persuade him to do anything. You know i can. Suppose I say turn here</a:t>
            </a:r>
            <a:r>
              <a:rPr lang="en-US" sz="3100" dirty="0">
                <a:latin typeface="Calibri" pitchFamily="34" charset="0"/>
              </a:rPr>
              <a:t>. That was when I died at the time. </a:t>
            </a:r>
            <a:r>
              <a:rPr lang="en-US" sz="3100" i="1" dirty="0">
                <a:latin typeface="Calibri" pitchFamily="34" charset="0"/>
              </a:rPr>
              <a:t>Suppose I do. We'll go to New Hope. We wont have to go to town. </a:t>
            </a:r>
            <a:r>
              <a:rPr lang="en-US" sz="3100" dirty="0">
                <a:latin typeface="Calibri" pitchFamily="34" charset="0"/>
              </a:rPr>
              <a:t>I rose and took the knife from the streaming fish still hissing and I killed </a:t>
            </a:r>
            <a:r>
              <a:rPr lang="en-US" sz="3100" dirty="0" err="1">
                <a:latin typeface="Calibri" pitchFamily="34" charset="0"/>
              </a:rPr>
              <a:t>Darl</a:t>
            </a:r>
            <a:r>
              <a:rPr lang="en-US" sz="3100" dirty="0">
                <a:latin typeface="Calibri" pitchFamily="34" charset="0"/>
              </a:rPr>
              <a:t>.</a:t>
            </a:r>
          </a:p>
          <a:p>
            <a:pPr marL="0" indent="0" algn="ctr">
              <a:buNone/>
            </a:pPr>
            <a:endParaRPr lang="en-US" sz="2550" dirty="0">
              <a:solidFill>
                <a:schemeClr val="tx1"/>
              </a:solidFill>
              <a:latin typeface="Calibri" pitchFamily="34" charset="0"/>
            </a:endParaRPr>
          </a:p>
        </p:txBody>
      </p:sp>
      <p:pic>
        <p:nvPicPr>
          <p:cNvPr id="4" name="Picture 2" descr="http://marshacannon.org/wp-content/uploads/2013/09/dewey-de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50" y="1981200"/>
            <a:ext cx="19812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922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429000" y="457200"/>
            <a:ext cx="6120764" cy="1476375"/>
          </a:xfrm>
        </p:spPr>
        <p:txBody>
          <a:bodyPr>
            <a:normAutofit/>
          </a:bodyPr>
          <a:lstStyle/>
          <a:p>
            <a:r>
              <a:rPr lang="en-US" sz="2300" b="1" dirty="0" smtClean="0"/>
              <a:t>CHAPTER 34 (</a:t>
            </a:r>
            <a:r>
              <a:rPr lang="en-US" sz="2300" b="1" dirty="0" err="1" smtClean="0"/>
              <a:t>pg</a:t>
            </a:r>
            <a:r>
              <a:rPr lang="en-US" sz="2300" b="1" dirty="0" smtClean="0"/>
              <a:t> 146) – </a:t>
            </a:r>
            <a:r>
              <a:rPr lang="en-US" sz="2300" b="1" dirty="0" err="1" smtClean="0"/>
              <a:t>Darl’s</a:t>
            </a:r>
            <a:r>
              <a:rPr lang="en-US" sz="2300" b="1" dirty="0" smtClean="0"/>
              <a:t> Narration</a:t>
            </a:r>
            <a:endParaRPr lang="en-US" sz="2300" b="1" dirty="0"/>
          </a:p>
        </p:txBody>
      </p:sp>
      <p:pic>
        <p:nvPicPr>
          <p:cNvPr id="3074" name="Picture 2" descr="http://www.aceshowbiz.com/images/still/as-i-lay-dyin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47775"/>
            <a:ext cx="2800350" cy="42005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0" y="2133600"/>
            <a:ext cx="5334000" cy="4524315"/>
          </a:xfrm>
          <a:prstGeom prst="rect">
            <a:avLst/>
          </a:prstGeom>
          <a:noFill/>
        </p:spPr>
        <p:txBody>
          <a:bodyPr wrap="square" rtlCol="0">
            <a:spAutoFit/>
          </a:bodyPr>
          <a:lstStyle/>
          <a:p>
            <a:pPr algn="ctr"/>
            <a:r>
              <a:rPr lang="en-US" sz="3100" dirty="0">
                <a:solidFill>
                  <a:schemeClr val="accent1">
                    <a:lumMod val="50000"/>
                  </a:schemeClr>
                </a:solidFill>
                <a:latin typeface="Calibri" pitchFamily="34" charset="0"/>
              </a:rPr>
              <a:t>It is as though the space between us were time: an irrevocable quality. It is as though time, no longer running straight before us like a looping string, the distance being the doubling accretion of the thread and not the interval between</a:t>
            </a:r>
            <a:r>
              <a:rPr lang="en-US" sz="3100" dirty="0" smtClean="0">
                <a:solidFill>
                  <a:schemeClr val="accent1">
                    <a:lumMod val="50000"/>
                  </a:schemeClr>
                </a:solidFill>
                <a:latin typeface="Calibri" pitchFamily="34" charset="0"/>
              </a:rPr>
              <a:t>.</a:t>
            </a:r>
            <a:endParaRPr lang="en-US" sz="3100" dirty="0">
              <a:solidFill>
                <a:schemeClr val="accent1">
                  <a:lumMod val="50000"/>
                </a:schemeClr>
              </a:solidFill>
              <a:latin typeface="Calibri" pitchFamily="34" charset="0"/>
            </a:endParaRPr>
          </a:p>
        </p:txBody>
      </p:sp>
    </p:spTree>
    <p:extLst>
      <p:ext uri="{BB962C8B-B14F-4D97-AF65-F5344CB8AC3E}">
        <p14:creationId xmlns:p14="http://schemas.microsoft.com/office/powerpoint/2010/main" val="171602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590800"/>
            <a:ext cx="4419600" cy="835152"/>
          </a:xfrm>
        </p:spPr>
        <p:txBody>
          <a:bodyPr/>
          <a:lstStyle/>
          <a:p>
            <a:r>
              <a:rPr lang="en-US" dirty="0" smtClean="0">
                <a:ln w="13335" cmpd="sng">
                  <a:solidFill>
                    <a:schemeClr val="bg1"/>
                  </a:solidFill>
                  <a:prstDash val="solid"/>
                </a:ln>
              </a:rPr>
              <a:t>NARRATIVE ASPECT</a:t>
            </a:r>
            <a:endParaRPr lang="en-US" dirty="0">
              <a:ln w="13335" cmpd="sng">
                <a:solidFill>
                  <a:schemeClr val="bg1"/>
                </a:solidFill>
                <a:prstDash val="solid"/>
              </a:ln>
            </a:endParaRPr>
          </a:p>
        </p:txBody>
      </p:sp>
      <p:sp>
        <p:nvSpPr>
          <p:cNvPr id="6" name="Rectangle 5"/>
          <p:cNvSpPr/>
          <p:nvPr/>
        </p:nvSpPr>
        <p:spPr>
          <a:xfrm>
            <a:off x="1216102" y="3614291"/>
            <a:ext cx="2355773" cy="1077218"/>
          </a:xfrm>
          <a:prstGeom prst="rect">
            <a:avLst/>
          </a:prstGeom>
          <a:noFill/>
        </p:spPr>
        <p:txBody>
          <a:bodyPr wrap="none" lIns="91440" tIns="45720" rIns="91440" bIns="45720">
            <a:spAutoFit/>
          </a:bodyPr>
          <a:lstStyle/>
          <a:p>
            <a:pPr algn="ctr"/>
            <a:r>
              <a:rPr lang="en-US" sz="3200" b="1" cap="none" spc="0" dirty="0" err="1" smtClean="0">
                <a:ln w="10160">
                  <a:solidFill>
                    <a:schemeClr val="bg1"/>
                  </a:solidFill>
                  <a:prstDash val="solid"/>
                </a:ln>
                <a:solidFill>
                  <a:srgbClr val="FFFFFF"/>
                </a:solidFill>
                <a:effectLst>
                  <a:outerShdw blurRad="38100" dist="32000" dir="5400000" algn="tl">
                    <a:srgbClr val="000000">
                      <a:alpha val="30000"/>
                    </a:srgbClr>
                  </a:outerShdw>
                </a:effectLst>
              </a:rPr>
              <a:t>Darl</a:t>
            </a:r>
            <a:r>
              <a:rPr lang="en-US" sz="3200" b="1" cap="none" spc="0" dirty="0" smtClean="0">
                <a:ln w="10160">
                  <a:solidFill>
                    <a:schemeClr val="bg1"/>
                  </a:solidFill>
                  <a:prstDash val="solid"/>
                </a:ln>
                <a:solidFill>
                  <a:srgbClr val="FFFFFF"/>
                </a:solidFill>
                <a:effectLst>
                  <a:outerShdw blurRad="38100" dist="32000" dir="5400000" algn="tl">
                    <a:srgbClr val="000000">
                      <a:alpha val="30000"/>
                    </a:srgbClr>
                  </a:outerShdw>
                </a:effectLst>
              </a:rPr>
              <a:t>, Addie</a:t>
            </a:r>
          </a:p>
          <a:p>
            <a:pPr algn="ctr"/>
            <a:r>
              <a:rPr lang="en-US" sz="3200" b="1" cap="none" spc="0" dirty="0" smtClean="0">
                <a:ln w="10160">
                  <a:solidFill>
                    <a:schemeClr val="bg1"/>
                  </a:solidFill>
                  <a:prstDash val="solid"/>
                </a:ln>
                <a:solidFill>
                  <a:srgbClr val="FFFFFF"/>
                </a:solidFill>
                <a:effectLst>
                  <a:outerShdw blurRad="38100" dist="32000" dir="5400000" algn="tl">
                    <a:srgbClr val="000000">
                      <a:alpha val="30000"/>
                    </a:srgbClr>
                  </a:outerShdw>
                </a:effectLst>
              </a:rPr>
              <a:t> Jewel, Cash</a:t>
            </a:r>
            <a:endParaRPr lang="en-US" sz="3200" b="1" cap="none" spc="0" dirty="0">
              <a:ln w="10160">
                <a:solidFill>
                  <a:schemeClr val="bg1"/>
                </a:solidFill>
                <a:prstDash val="solid"/>
              </a:ln>
              <a:solidFill>
                <a:srgbClr val="FFFFFF"/>
              </a:solidFill>
              <a:effectLst>
                <a:outerShdw blurRad="38100" dist="32000" dir="5400000" algn="tl">
                  <a:srgbClr val="000000">
                    <a:alpha val="30000"/>
                  </a:srgbClr>
                </a:outerShdw>
              </a:effectLst>
            </a:endParaRPr>
          </a:p>
        </p:txBody>
      </p:sp>
      <p:sp>
        <p:nvSpPr>
          <p:cNvPr id="8" name="Left Brace 7"/>
          <p:cNvSpPr/>
          <p:nvPr/>
        </p:nvSpPr>
        <p:spPr>
          <a:xfrm>
            <a:off x="1073227" y="3700462"/>
            <a:ext cx="228600" cy="904875"/>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ight Brace 8"/>
          <p:cNvSpPr/>
          <p:nvPr/>
        </p:nvSpPr>
        <p:spPr>
          <a:xfrm>
            <a:off x="3543300" y="3667125"/>
            <a:ext cx="228600" cy="97155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47130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77240"/>
          </a:xfrm>
        </p:spPr>
        <p:txBody>
          <a:bodyPr/>
          <a:lstStyle/>
          <a:p>
            <a:pPr algn="ctr"/>
            <a:r>
              <a:rPr lang="en-US" sz="4000" b="1" cap="none" dirty="0" smtClean="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DARL’S NARRATIVE</a:t>
            </a:r>
            <a:endParaRPr lang="en-US" sz="4000" b="1" cap="none" dirty="0">
              <a:ln w="10541" cmpd="sng">
                <a:solidFill>
                  <a:schemeClr val="tx1"/>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ndParaRPr>
          </a:p>
        </p:txBody>
      </p:sp>
      <p:sp>
        <p:nvSpPr>
          <p:cNvPr id="3" name="Content Placeholder 2"/>
          <p:cNvSpPr>
            <a:spLocks noGrp="1"/>
          </p:cNvSpPr>
          <p:nvPr>
            <p:ph idx="1"/>
          </p:nvPr>
        </p:nvSpPr>
        <p:spPr>
          <a:xfrm>
            <a:off x="533400" y="1371600"/>
            <a:ext cx="7520940" cy="2743200"/>
          </a:xfrm>
        </p:spPr>
        <p:txBody>
          <a:bodyPr>
            <a:normAutofit/>
          </a:bodyPr>
          <a:lstStyle/>
          <a:p>
            <a:pPr>
              <a:buFont typeface="Arial" pitchFamily="34" charset="0"/>
              <a:buChar char="•"/>
            </a:pPr>
            <a:r>
              <a:rPr lang="en-US" sz="2000" dirty="0" smtClean="0">
                <a:latin typeface="Calibri" pitchFamily="34" charset="0"/>
              </a:rPr>
              <a:t>Tells what he sees, hears, does…never what he thinks or feels</a:t>
            </a:r>
          </a:p>
          <a:p>
            <a:pPr>
              <a:buFont typeface="Arial" pitchFamily="34" charset="0"/>
              <a:buChar char="•"/>
            </a:pPr>
            <a:r>
              <a:rPr lang="en-US" sz="2000" dirty="0" smtClean="0">
                <a:latin typeface="Calibri" pitchFamily="34" charset="0"/>
              </a:rPr>
              <a:t>Reliable narrator but omniscient ability </a:t>
            </a:r>
          </a:p>
          <a:p>
            <a:pPr>
              <a:buFont typeface="Arial" pitchFamily="34" charset="0"/>
              <a:buChar char="•"/>
            </a:pPr>
            <a:r>
              <a:rPr lang="en-US" sz="2000" dirty="0" smtClean="0">
                <a:latin typeface="Calibri" pitchFamily="34" charset="0"/>
              </a:rPr>
              <a:t>Present and past tense forms </a:t>
            </a:r>
          </a:p>
          <a:p>
            <a:pPr>
              <a:buFont typeface="Arial" pitchFamily="34" charset="0"/>
              <a:buChar char="•"/>
            </a:pPr>
            <a:r>
              <a:rPr lang="en-US" sz="2000" dirty="0" smtClean="0">
                <a:latin typeface="Calibri" pitchFamily="34" charset="0"/>
              </a:rPr>
              <a:t>Loss of existence – no place in time </a:t>
            </a:r>
            <a:r>
              <a:rPr lang="en-US" sz="2000" dirty="0" smtClean="0">
                <a:latin typeface="Calibri" pitchFamily="34" charset="0"/>
                <a:sym typeface="Wingdings" pitchFamily="2" charset="2"/>
              </a:rPr>
              <a:t> constant changes in tenses</a:t>
            </a:r>
          </a:p>
          <a:p>
            <a:pPr>
              <a:buFont typeface="Arial" pitchFamily="34" charset="0"/>
              <a:buChar char="•"/>
            </a:pPr>
            <a:r>
              <a:rPr lang="en-US" sz="2000" dirty="0" smtClean="0">
                <a:latin typeface="Calibri" pitchFamily="34" charset="0"/>
                <a:sym typeface="Wingdings" pitchFamily="2" charset="2"/>
              </a:rPr>
              <a:t>Uncertainty of the truth</a:t>
            </a:r>
          </a:p>
          <a:p>
            <a:pPr>
              <a:buFont typeface="Arial" pitchFamily="34" charset="0"/>
              <a:buChar char="•"/>
            </a:pPr>
            <a:r>
              <a:rPr lang="en-US" sz="2000" dirty="0" smtClean="0">
                <a:latin typeface="Calibri" pitchFamily="34" charset="0"/>
                <a:sym typeface="Wingdings" pitchFamily="2" charset="2"/>
              </a:rPr>
              <a:t>Unable to cope with Addie’s death </a:t>
            </a:r>
            <a:r>
              <a:rPr lang="en-US" sz="1400" dirty="0" smtClean="0">
                <a:latin typeface="Calibri" pitchFamily="34" charset="0"/>
                <a:sym typeface="Wingdings" pitchFamily="2" charset="2"/>
              </a:rPr>
              <a:t>(</a:t>
            </a:r>
            <a:r>
              <a:rPr lang="en-US" sz="1400" i="1" dirty="0" smtClean="0">
                <a:latin typeface="Calibri" pitchFamily="34" charset="0"/>
                <a:sym typeface="Wingdings" pitchFamily="2" charset="2"/>
              </a:rPr>
              <a:t>Southern Literary Journal</a:t>
            </a:r>
            <a:r>
              <a:rPr lang="en-US" sz="1400" dirty="0" smtClean="0">
                <a:latin typeface="Calibri" pitchFamily="34" charset="0"/>
                <a:sym typeface="Wingdings" pitchFamily="2" charset="2"/>
              </a:rPr>
              <a:t>) </a:t>
            </a:r>
            <a:endParaRPr lang="en-US" sz="1400" dirty="0">
              <a:latin typeface="Calibri" pitchFamily="34" charset="0"/>
            </a:endParaRPr>
          </a:p>
        </p:txBody>
      </p:sp>
    </p:spTree>
    <p:extLst>
      <p:ext uri="{BB962C8B-B14F-4D97-AF65-F5344CB8AC3E}">
        <p14:creationId xmlns:p14="http://schemas.microsoft.com/office/powerpoint/2010/main" val="27942835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_rels/theme5.xml.rels><?xml version="1.0" encoding="UTF-8" standalone="yes"?>
<Relationships xmlns="http://schemas.openxmlformats.org/package/2006/relationships"><Relationship Id="rId1" Type="http://schemas.openxmlformats.org/officeDocument/2006/relationships/image" Target="../media/image10.jpeg"/></Relationships>
</file>

<file path=ppt/theme/_rels/them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8.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0.xml><?xml version="1.0" encoding="utf-8"?>
<a:theme xmlns:a="http://schemas.openxmlformats.org/drawingml/2006/main" name="1_Angl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11.xml><?xml version="1.0" encoding="utf-8"?>
<a:theme xmlns:a="http://schemas.openxmlformats.org/drawingml/2006/main" name="Spring">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9.xml><?xml version="1.0" encoding="utf-8"?>
<a:theme xmlns:a="http://schemas.openxmlformats.org/drawingml/2006/main" name="Thatch">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Override1.xml><?xml version="1.0" encoding="utf-8"?>
<a:themeOverride xmlns:a="http://schemas.openxmlformats.org/drawingml/2006/main">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ppt/theme/themeOverride12.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5.xml><?xml version="1.0" encoding="utf-8"?>
<a:themeOverride xmlns:a="http://schemas.openxmlformats.org/drawingml/2006/main">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7.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8.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ppt/theme/themeOverride9.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Angles</Template>
  <TotalTime>4116</TotalTime>
  <Words>1143</Words>
  <Application>Microsoft Office PowerPoint</Application>
  <PresentationFormat>On-screen Show (4:3)</PresentationFormat>
  <Paragraphs>116</Paragraphs>
  <Slides>22</Slides>
  <Notes>0</Notes>
  <HiddenSlides>0</HiddenSlides>
  <MMClips>0</MMClips>
  <ScaleCrop>false</ScaleCrop>
  <HeadingPairs>
    <vt:vector size="6" baseType="variant">
      <vt:variant>
        <vt:lpstr>Fonts Used</vt:lpstr>
      </vt:variant>
      <vt:variant>
        <vt:i4>21</vt:i4>
      </vt:variant>
      <vt:variant>
        <vt:lpstr>Theme</vt:lpstr>
      </vt:variant>
      <vt:variant>
        <vt:i4>11</vt:i4>
      </vt:variant>
      <vt:variant>
        <vt:lpstr>Slide Titles</vt:lpstr>
      </vt:variant>
      <vt:variant>
        <vt:i4>22</vt:i4>
      </vt:variant>
    </vt:vector>
  </HeadingPairs>
  <TitlesOfParts>
    <vt:vector size="54" baseType="lpstr">
      <vt:lpstr>Arial</vt:lpstr>
      <vt:lpstr>Book Antiqua</vt:lpstr>
      <vt:lpstr>Calibri</vt:lpstr>
      <vt:lpstr>Cambria Math</vt:lpstr>
      <vt:lpstr>Candara</vt:lpstr>
      <vt:lpstr>Consolas</vt:lpstr>
      <vt:lpstr>Constantia</vt:lpstr>
      <vt:lpstr>Corbel</vt:lpstr>
      <vt:lpstr>Courier New</vt:lpstr>
      <vt:lpstr>Franklin Gothic Book</vt:lpstr>
      <vt:lpstr>Franklin Gothic Medium</vt:lpstr>
      <vt:lpstr>Garamond</vt:lpstr>
      <vt:lpstr>Rockwell Extra Bold</vt:lpstr>
      <vt:lpstr>Tahoma</vt:lpstr>
      <vt:lpstr>Trebuchet MS</vt:lpstr>
      <vt:lpstr>Tunga</vt:lpstr>
      <vt:lpstr>Tw Cen MT</vt:lpstr>
      <vt:lpstr>Verdana</vt:lpstr>
      <vt:lpstr>Wingdings</vt:lpstr>
      <vt:lpstr>Wingdings 2</vt:lpstr>
      <vt:lpstr>Wingdings 3</vt:lpstr>
      <vt:lpstr>Angles</vt:lpstr>
      <vt:lpstr>Hardcover</vt:lpstr>
      <vt:lpstr>Couture</vt:lpstr>
      <vt:lpstr>Metro</vt:lpstr>
      <vt:lpstr>Clarity</vt:lpstr>
      <vt:lpstr>Paper</vt:lpstr>
      <vt:lpstr>Autumn</vt:lpstr>
      <vt:lpstr>Soho</vt:lpstr>
      <vt:lpstr>Thatch</vt:lpstr>
      <vt:lpstr>1_Angles</vt:lpstr>
      <vt:lpstr>Spring</vt:lpstr>
      <vt:lpstr>PowerPoint Presentation</vt:lpstr>
      <vt:lpstr>PowerPoint Presentation</vt:lpstr>
      <vt:lpstr>PowerPoint Presentation</vt:lpstr>
      <vt:lpstr>DARL</vt:lpstr>
      <vt:lpstr>VARDAMAN</vt:lpstr>
      <vt:lpstr>DEWEY DELL</vt:lpstr>
      <vt:lpstr>PowerPoint Presentation</vt:lpstr>
      <vt:lpstr>NARRATIVE ASPECT</vt:lpstr>
      <vt:lpstr>DARL’S NARRATIVE</vt:lpstr>
      <vt:lpstr>ADDIE’S NARRATIVE</vt:lpstr>
      <vt:lpstr>JEWEL’S NARRATIVE</vt:lpstr>
      <vt:lpstr>CASH’S NARRATIVE</vt:lpstr>
      <vt:lpstr>PowerPoint Presentation</vt:lpstr>
      <vt:lpstr>PowerPoint Presentation</vt:lpstr>
      <vt:lpstr>PowerPoint Presentation</vt:lpstr>
      <vt:lpstr>PowerPoint Presentation</vt:lpstr>
      <vt:lpstr>Minor Characters</vt:lpstr>
      <vt:lpstr>Colloquial Story Telling</vt:lpstr>
      <vt:lpstr>PowerPoint Presentation</vt:lpstr>
      <vt:lpstr>PowerPoint Presentation</vt:lpstr>
      <vt:lpstr>Irony</vt:lpstr>
      <vt:lpstr>Debate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dc:creator>
  <cp:lastModifiedBy>kpat</cp:lastModifiedBy>
  <cp:revision>43</cp:revision>
  <dcterms:created xsi:type="dcterms:W3CDTF">2015-02-22T14:53:58Z</dcterms:created>
  <dcterms:modified xsi:type="dcterms:W3CDTF">2015-03-04T06:19:50Z</dcterms:modified>
</cp:coreProperties>
</file>